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8" r:id="rId2"/>
    <p:sldId id="271" r:id="rId3"/>
    <p:sldId id="256" r:id="rId4"/>
    <p:sldId id="259" r:id="rId5"/>
    <p:sldId id="260" r:id="rId6"/>
    <p:sldId id="266" r:id="rId7"/>
    <p:sldId id="257" r:id="rId8"/>
    <p:sldId id="263" r:id="rId9"/>
    <p:sldId id="272" r:id="rId10"/>
    <p:sldId id="270" r:id="rId11"/>
    <p:sldId id="265" r:id="rId12"/>
    <p:sldId id="267" r:id="rId13"/>
    <p:sldId id="268" r:id="rId14"/>
    <p:sldId id="269" r:id="rId15"/>
  </p:sldIdLst>
  <p:sldSz cx="10058400" cy="77724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mpf, Colleen R" initials="ZCR" lastIdx="4" clrIdx="0">
    <p:extLst>
      <p:ext uri="{19B8F6BF-5375-455C-9EA6-DF929625EA0E}">
        <p15:presenceInfo xmlns:p15="http://schemas.microsoft.com/office/powerpoint/2012/main" userId="S-1-5-21-2035299757-743199251-48716514-649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7E9"/>
    <a:srgbClr val="E6E6E6"/>
    <a:srgbClr val="001848"/>
    <a:srgbClr val="A365D1"/>
    <a:srgbClr val="663300"/>
    <a:srgbClr val="3219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102" d="100"/>
          <a:sy n="102" d="100"/>
        </p:scale>
        <p:origin x="12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33D3CF53-158F-4918-AC6D-47335073C31F}" type="datetimeFigureOut">
              <a:rPr lang="en-US" smtClean="0"/>
              <a:t>8/1/2024</a:t>
            </a:fld>
            <a:endParaRPr lang="en-US"/>
          </a:p>
        </p:txBody>
      </p:sp>
      <p:sp>
        <p:nvSpPr>
          <p:cNvPr id="4" name="Slide Image Placeholder 3"/>
          <p:cNvSpPr>
            <a:spLocks noGrp="1" noRot="1" noChangeAspect="1"/>
          </p:cNvSpPr>
          <p:nvPr>
            <p:ph type="sldImg" idx="2"/>
          </p:nvPr>
        </p:nvSpPr>
        <p:spPr>
          <a:xfrm>
            <a:off x="1457325" y="1154113"/>
            <a:ext cx="403542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1907F86F-2CE2-4A21-A841-295347169073}" type="slidenum">
              <a:rPr lang="en-US" smtClean="0"/>
              <a:t>‹#›</a:t>
            </a:fld>
            <a:endParaRPr lang="en-US"/>
          </a:p>
        </p:txBody>
      </p:sp>
    </p:spTree>
    <p:extLst>
      <p:ext uri="{BB962C8B-B14F-4D97-AF65-F5344CB8AC3E}">
        <p14:creationId xmlns:p14="http://schemas.microsoft.com/office/powerpoint/2010/main" val="204287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a:t>
            </a:fld>
            <a:endParaRPr lang="en-US"/>
          </a:p>
        </p:txBody>
      </p:sp>
    </p:spTree>
    <p:extLst>
      <p:ext uri="{BB962C8B-B14F-4D97-AF65-F5344CB8AC3E}">
        <p14:creationId xmlns:p14="http://schemas.microsoft.com/office/powerpoint/2010/main" val="119501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10</a:t>
            </a:fld>
            <a:endParaRPr lang="en-US"/>
          </a:p>
        </p:txBody>
      </p:sp>
    </p:spTree>
    <p:extLst>
      <p:ext uri="{BB962C8B-B14F-4D97-AF65-F5344CB8AC3E}">
        <p14:creationId xmlns:p14="http://schemas.microsoft.com/office/powerpoint/2010/main" val="383767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11</a:t>
            </a:fld>
            <a:endParaRPr lang="en-US"/>
          </a:p>
        </p:txBody>
      </p:sp>
    </p:spTree>
    <p:extLst>
      <p:ext uri="{BB962C8B-B14F-4D97-AF65-F5344CB8AC3E}">
        <p14:creationId xmlns:p14="http://schemas.microsoft.com/office/powerpoint/2010/main" val="296487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12</a:t>
            </a:fld>
            <a:endParaRPr lang="en-US"/>
          </a:p>
        </p:txBody>
      </p:sp>
    </p:spTree>
    <p:extLst>
      <p:ext uri="{BB962C8B-B14F-4D97-AF65-F5344CB8AC3E}">
        <p14:creationId xmlns:p14="http://schemas.microsoft.com/office/powerpoint/2010/main" val="58019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13</a:t>
            </a:fld>
            <a:endParaRPr lang="en-US"/>
          </a:p>
        </p:txBody>
      </p:sp>
    </p:spTree>
    <p:extLst>
      <p:ext uri="{BB962C8B-B14F-4D97-AF65-F5344CB8AC3E}">
        <p14:creationId xmlns:p14="http://schemas.microsoft.com/office/powerpoint/2010/main" val="146854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14</a:t>
            </a:fld>
            <a:endParaRPr lang="en-US"/>
          </a:p>
        </p:txBody>
      </p:sp>
    </p:spTree>
    <p:extLst>
      <p:ext uri="{BB962C8B-B14F-4D97-AF65-F5344CB8AC3E}">
        <p14:creationId xmlns:p14="http://schemas.microsoft.com/office/powerpoint/2010/main" val="103679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2</a:t>
            </a:fld>
            <a:endParaRPr lang="en-US"/>
          </a:p>
        </p:txBody>
      </p:sp>
    </p:spTree>
    <p:extLst>
      <p:ext uri="{BB962C8B-B14F-4D97-AF65-F5344CB8AC3E}">
        <p14:creationId xmlns:p14="http://schemas.microsoft.com/office/powerpoint/2010/main" val="3630158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3</a:t>
            </a:fld>
            <a:endParaRPr lang="en-US"/>
          </a:p>
        </p:txBody>
      </p:sp>
    </p:spTree>
    <p:extLst>
      <p:ext uri="{BB962C8B-B14F-4D97-AF65-F5344CB8AC3E}">
        <p14:creationId xmlns:p14="http://schemas.microsoft.com/office/powerpoint/2010/main" val="401773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4</a:t>
            </a:fld>
            <a:endParaRPr lang="en-US"/>
          </a:p>
        </p:txBody>
      </p:sp>
    </p:spTree>
    <p:extLst>
      <p:ext uri="{BB962C8B-B14F-4D97-AF65-F5344CB8AC3E}">
        <p14:creationId xmlns:p14="http://schemas.microsoft.com/office/powerpoint/2010/main" val="322245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5</a:t>
            </a:fld>
            <a:endParaRPr lang="en-US"/>
          </a:p>
        </p:txBody>
      </p:sp>
    </p:spTree>
    <p:extLst>
      <p:ext uri="{BB962C8B-B14F-4D97-AF65-F5344CB8AC3E}">
        <p14:creationId xmlns:p14="http://schemas.microsoft.com/office/powerpoint/2010/main" val="356146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6</a:t>
            </a:fld>
            <a:endParaRPr lang="en-US"/>
          </a:p>
        </p:txBody>
      </p:sp>
    </p:spTree>
    <p:extLst>
      <p:ext uri="{BB962C8B-B14F-4D97-AF65-F5344CB8AC3E}">
        <p14:creationId xmlns:p14="http://schemas.microsoft.com/office/powerpoint/2010/main" val="326897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7</a:t>
            </a:fld>
            <a:endParaRPr lang="en-US"/>
          </a:p>
        </p:txBody>
      </p:sp>
    </p:spTree>
    <p:extLst>
      <p:ext uri="{BB962C8B-B14F-4D97-AF65-F5344CB8AC3E}">
        <p14:creationId xmlns:p14="http://schemas.microsoft.com/office/powerpoint/2010/main" val="216544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8</a:t>
            </a:fld>
            <a:endParaRPr lang="en-US"/>
          </a:p>
        </p:txBody>
      </p:sp>
    </p:spTree>
    <p:extLst>
      <p:ext uri="{BB962C8B-B14F-4D97-AF65-F5344CB8AC3E}">
        <p14:creationId xmlns:p14="http://schemas.microsoft.com/office/powerpoint/2010/main" val="95281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7F86F-2CE2-4A21-A841-295347169073}" type="slidenum">
              <a:rPr lang="en-US" smtClean="0"/>
              <a:t>9</a:t>
            </a:fld>
            <a:endParaRPr lang="en-US"/>
          </a:p>
        </p:txBody>
      </p:sp>
    </p:spTree>
    <p:extLst>
      <p:ext uri="{BB962C8B-B14F-4D97-AF65-F5344CB8AC3E}">
        <p14:creationId xmlns:p14="http://schemas.microsoft.com/office/powerpoint/2010/main" val="377438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234A6E-A95D-4C5C-904F-4D55A1DD5A2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99696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234A6E-A95D-4C5C-904F-4D55A1DD5A2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64491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234A6E-A95D-4C5C-904F-4D55A1DD5A2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134296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234A6E-A95D-4C5C-904F-4D55A1DD5A2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334344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234A6E-A95D-4C5C-904F-4D55A1DD5A2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73217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234A6E-A95D-4C5C-904F-4D55A1DD5A2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34290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234A6E-A95D-4C5C-904F-4D55A1DD5A24}"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73345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234A6E-A95D-4C5C-904F-4D55A1DD5A24}"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79625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34A6E-A95D-4C5C-904F-4D55A1DD5A24}"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68380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4234A6E-A95D-4C5C-904F-4D55A1DD5A2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33884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4234A6E-A95D-4C5C-904F-4D55A1DD5A2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B966B-58E9-4F90-8CBF-AB9E47109589}" type="slidenum">
              <a:rPr lang="en-US" smtClean="0"/>
              <a:t>‹#›</a:t>
            </a:fld>
            <a:endParaRPr lang="en-US"/>
          </a:p>
        </p:txBody>
      </p:sp>
    </p:spTree>
    <p:extLst>
      <p:ext uri="{BB962C8B-B14F-4D97-AF65-F5344CB8AC3E}">
        <p14:creationId xmlns:p14="http://schemas.microsoft.com/office/powerpoint/2010/main" val="224730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4234A6E-A95D-4C5C-904F-4D55A1DD5A24}" type="datetimeFigureOut">
              <a:rPr lang="en-US" smtClean="0"/>
              <a:t>8/1/2024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DEFB966B-58E9-4F90-8CBF-AB9E47109589}" type="slidenum">
              <a:rPr lang="en-US" smtClean="0"/>
              <a:t>‹#›</a:t>
            </a:fld>
            <a:endParaRPr lang="en-US"/>
          </a:p>
        </p:txBody>
      </p:sp>
    </p:spTree>
    <p:extLst>
      <p:ext uri="{BB962C8B-B14F-4D97-AF65-F5344CB8AC3E}">
        <p14:creationId xmlns:p14="http://schemas.microsoft.com/office/powerpoint/2010/main" val="1332898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bioenergy@anl.gov" TargetMode="External"/><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www.web.evs.anl.gov/bioenergy" TargetMode="External"/><Relationship Id="rId5" Type="http://schemas.openxmlformats.org/officeDocument/2006/relationships/image" Target="../media/image48.png"/><Relationship Id="rId4" Type="http://schemas.openxmlformats.org/officeDocument/2006/relationships/hyperlink" Target="mailto:bkasberg@anl.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publications.anl.gov/anlpubs/2021/05/166535.pdf"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408" y="1887508"/>
            <a:ext cx="9698696" cy="553998"/>
          </a:xfrm>
          <a:prstGeom prst="rect">
            <a:avLst/>
          </a:prstGeom>
        </p:spPr>
        <p:txBody>
          <a:bodyPr wrap="square">
            <a:spAutoFit/>
          </a:bodyPr>
          <a:lstStyle/>
          <a:p>
            <a:pPr algn="ctr"/>
            <a:r>
              <a:rPr lang="en-US" sz="1500" b="1" dirty="0">
                <a:cs typeface="MV Boli" panose="02000500030200090000" pitchFamily="2" charset="0"/>
              </a:rPr>
              <a:t>SUPERBEEST</a:t>
            </a:r>
            <a:r>
              <a:rPr lang="en-US" sz="1500" dirty="0">
                <a:cs typeface="MV Boli" panose="02000500030200090000" pitchFamily="2" charset="0"/>
              </a:rPr>
              <a:t> is on online geospatial tool being developed to assist in decision making by various stakeholders regarding the adoption of perennial bioenergy crops on current row crop land (corn, soybean, pasture) in the U.S. Midwest</a:t>
            </a:r>
          </a:p>
        </p:txBody>
      </p:sp>
      <p:sp>
        <p:nvSpPr>
          <p:cNvPr id="25" name="TextBox 24"/>
          <p:cNvSpPr txBox="1"/>
          <p:nvPr/>
        </p:nvSpPr>
        <p:spPr>
          <a:xfrm>
            <a:off x="136890" y="4547794"/>
            <a:ext cx="9875971" cy="584775"/>
          </a:xfrm>
          <a:prstGeom prst="rect">
            <a:avLst/>
          </a:prstGeom>
          <a:noFill/>
        </p:spPr>
        <p:txBody>
          <a:bodyPr wrap="square" rtlCol="0">
            <a:spAutoFit/>
          </a:bodyPr>
          <a:lstStyle/>
          <a:p>
            <a:pPr algn="ctr"/>
            <a:r>
              <a:rPr lang="en-US" sz="1600" b="1" u="sng" dirty="0">
                <a:cs typeface="MV Boli" panose="02000500030200090000" pitchFamily="2" charset="0"/>
              </a:rPr>
              <a:t>Intended Users</a:t>
            </a:r>
            <a:r>
              <a:rPr lang="en-US" sz="1600" dirty="0">
                <a:cs typeface="MV Boli" panose="02000500030200090000" pitchFamily="2" charset="0"/>
              </a:rPr>
              <a:t>:</a:t>
            </a:r>
            <a:r>
              <a:rPr lang="en-US" sz="1600" dirty="0">
                <a:solidFill>
                  <a:schemeClr val="accent6"/>
                </a:solidFill>
                <a:cs typeface="MV Boli" panose="02000500030200090000" pitchFamily="2" charset="0"/>
              </a:rPr>
              <a:t> </a:t>
            </a:r>
            <a:r>
              <a:rPr lang="en-US" sz="1600" b="1" dirty="0">
                <a:solidFill>
                  <a:schemeClr val="accent6"/>
                </a:solidFill>
                <a:cs typeface="MV Boli" panose="02000500030200090000" pitchFamily="2" charset="0"/>
              </a:rPr>
              <a:t>EVERYBODY</a:t>
            </a:r>
            <a:r>
              <a:rPr lang="en-US" sz="1600" dirty="0">
                <a:solidFill>
                  <a:schemeClr val="accent6"/>
                </a:solidFill>
                <a:cs typeface="MV Boli" panose="02000500030200090000" pitchFamily="2" charset="0"/>
              </a:rPr>
              <a:t> </a:t>
            </a:r>
            <a:r>
              <a:rPr lang="en-US" sz="1600" dirty="0">
                <a:cs typeface="MV Boli" panose="02000500030200090000" pitchFamily="2" charset="0"/>
              </a:rPr>
              <a:t>(farmers, landowners, researchers, watershed managers, water quality regulators, biorefinery planners, etc.)</a:t>
            </a:r>
          </a:p>
        </p:txBody>
      </p:sp>
      <p:sp>
        <p:nvSpPr>
          <p:cNvPr id="49" name="TextBox 48"/>
          <p:cNvSpPr txBox="1"/>
          <p:nvPr/>
        </p:nvSpPr>
        <p:spPr>
          <a:xfrm>
            <a:off x="-157264" y="5821820"/>
            <a:ext cx="2488003" cy="923330"/>
          </a:xfrm>
          <a:prstGeom prst="rect">
            <a:avLst/>
          </a:prstGeom>
          <a:noFill/>
        </p:spPr>
        <p:txBody>
          <a:bodyPr wrap="square" rtlCol="0">
            <a:spAutoFit/>
          </a:bodyPr>
          <a:lstStyle/>
          <a:p>
            <a:pPr algn="ctr"/>
            <a:r>
              <a:rPr lang="en-US" b="1" dirty="0"/>
              <a:t>Current </a:t>
            </a:r>
          </a:p>
          <a:p>
            <a:pPr algn="ctr"/>
            <a:r>
              <a:rPr lang="en-US" b="1" dirty="0"/>
              <a:t>&amp; </a:t>
            </a:r>
          </a:p>
          <a:p>
            <a:pPr algn="ctr"/>
            <a:r>
              <a:rPr lang="en-US" b="1" dirty="0"/>
              <a:t>Future Capabilities</a:t>
            </a:r>
          </a:p>
        </p:txBody>
      </p:sp>
      <p:cxnSp>
        <p:nvCxnSpPr>
          <p:cNvPr id="50" name="Straight Arrow Connector 49"/>
          <p:cNvCxnSpPr/>
          <p:nvPr/>
        </p:nvCxnSpPr>
        <p:spPr>
          <a:xfrm>
            <a:off x="331205" y="5155825"/>
            <a:ext cx="9344409" cy="0"/>
          </a:xfrm>
          <a:prstGeom prst="straightConnector1">
            <a:avLst/>
          </a:prstGeom>
          <a:ln w="38100">
            <a:solidFill>
              <a:schemeClr val="accent6">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238201" y="5330743"/>
            <a:ext cx="7532808" cy="2264294"/>
            <a:chOff x="120912" y="7740246"/>
            <a:chExt cx="7532808" cy="2264294"/>
          </a:xfrm>
        </p:grpSpPr>
        <p:sp>
          <p:nvSpPr>
            <p:cNvPr id="53" name="Chevron 52"/>
            <p:cNvSpPr/>
            <p:nvPr/>
          </p:nvSpPr>
          <p:spPr>
            <a:xfrm>
              <a:off x="1940359" y="7742584"/>
              <a:ext cx="2178419" cy="939725"/>
            </a:xfrm>
            <a:prstGeom prst="chevron">
              <a:avLst/>
            </a:prstGeom>
            <a:solidFill>
              <a:schemeClr val="accent6"/>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53"/>
            <p:cNvSpPr/>
            <p:nvPr/>
          </p:nvSpPr>
          <p:spPr>
            <a:xfrm>
              <a:off x="3770856" y="7744222"/>
              <a:ext cx="2388877" cy="939725"/>
            </a:xfrm>
            <a:prstGeom prst="chevron">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176"/>
            <p:cNvSpPr/>
            <p:nvPr/>
          </p:nvSpPr>
          <p:spPr>
            <a:xfrm>
              <a:off x="5832841" y="7744221"/>
              <a:ext cx="1798516" cy="939725"/>
            </a:xfrm>
            <a:custGeom>
              <a:avLst/>
              <a:gdLst>
                <a:gd name="connsiteX0" fmla="*/ 0 w 2237736"/>
                <a:gd name="connsiteY0" fmla="*/ 0 h 939725"/>
                <a:gd name="connsiteX1" fmla="*/ 1767874 w 2237736"/>
                <a:gd name="connsiteY1" fmla="*/ 0 h 939725"/>
                <a:gd name="connsiteX2" fmla="*/ 2237736 w 2237736"/>
                <a:gd name="connsiteY2" fmla="*/ 469863 h 939725"/>
                <a:gd name="connsiteX3" fmla="*/ 1767874 w 2237736"/>
                <a:gd name="connsiteY3" fmla="*/ 939725 h 939725"/>
                <a:gd name="connsiteX4" fmla="*/ 0 w 2237736"/>
                <a:gd name="connsiteY4" fmla="*/ 939725 h 939725"/>
                <a:gd name="connsiteX5" fmla="*/ 469863 w 2237736"/>
                <a:gd name="connsiteY5" fmla="*/ 469863 h 939725"/>
                <a:gd name="connsiteX6" fmla="*/ 0 w 2237736"/>
                <a:gd name="connsiteY6" fmla="*/ 0 h 939725"/>
                <a:gd name="connsiteX0" fmla="*/ 0 w 1879927"/>
                <a:gd name="connsiteY0" fmla="*/ 0 h 939725"/>
                <a:gd name="connsiteX1" fmla="*/ 1767874 w 1879927"/>
                <a:gd name="connsiteY1" fmla="*/ 0 h 939725"/>
                <a:gd name="connsiteX2" fmla="*/ 1879927 w 1879927"/>
                <a:gd name="connsiteY2" fmla="*/ 469863 h 939725"/>
                <a:gd name="connsiteX3" fmla="*/ 1767874 w 1879927"/>
                <a:gd name="connsiteY3" fmla="*/ 939725 h 939725"/>
                <a:gd name="connsiteX4" fmla="*/ 0 w 1879927"/>
                <a:gd name="connsiteY4" fmla="*/ 939725 h 939725"/>
                <a:gd name="connsiteX5" fmla="*/ 469863 w 1879927"/>
                <a:gd name="connsiteY5" fmla="*/ 469863 h 939725"/>
                <a:gd name="connsiteX6" fmla="*/ 0 w 1879927"/>
                <a:gd name="connsiteY6" fmla="*/ 0 h 939725"/>
                <a:gd name="connsiteX0" fmla="*/ 0 w 1800414"/>
                <a:gd name="connsiteY0" fmla="*/ 0 h 939725"/>
                <a:gd name="connsiteX1" fmla="*/ 1767874 w 1800414"/>
                <a:gd name="connsiteY1" fmla="*/ 0 h 939725"/>
                <a:gd name="connsiteX2" fmla="*/ 1800414 w 1800414"/>
                <a:gd name="connsiteY2" fmla="*/ 469863 h 939725"/>
                <a:gd name="connsiteX3" fmla="*/ 1767874 w 1800414"/>
                <a:gd name="connsiteY3" fmla="*/ 939725 h 939725"/>
                <a:gd name="connsiteX4" fmla="*/ 0 w 1800414"/>
                <a:gd name="connsiteY4" fmla="*/ 939725 h 939725"/>
                <a:gd name="connsiteX5" fmla="*/ 469863 w 1800414"/>
                <a:gd name="connsiteY5" fmla="*/ 469863 h 939725"/>
                <a:gd name="connsiteX6" fmla="*/ 0 w 1800414"/>
                <a:gd name="connsiteY6" fmla="*/ 0 h 939725"/>
                <a:gd name="connsiteX0" fmla="*/ 0 w 1768608"/>
                <a:gd name="connsiteY0" fmla="*/ 0 h 939725"/>
                <a:gd name="connsiteX1" fmla="*/ 1767874 w 1768608"/>
                <a:gd name="connsiteY1" fmla="*/ 0 h 939725"/>
                <a:gd name="connsiteX2" fmla="*/ 1768608 w 1768608"/>
                <a:gd name="connsiteY2" fmla="*/ 461912 h 939725"/>
                <a:gd name="connsiteX3" fmla="*/ 1767874 w 1768608"/>
                <a:gd name="connsiteY3" fmla="*/ 939725 h 939725"/>
                <a:gd name="connsiteX4" fmla="*/ 0 w 1768608"/>
                <a:gd name="connsiteY4" fmla="*/ 939725 h 939725"/>
                <a:gd name="connsiteX5" fmla="*/ 469863 w 1768608"/>
                <a:gd name="connsiteY5" fmla="*/ 469863 h 939725"/>
                <a:gd name="connsiteX6" fmla="*/ 0 w 1768608"/>
                <a:gd name="connsiteY6" fmla="*/ 0 h 9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608" h="939725">
                  <a:moveTo>
                    <a:pt x="0" y="0"/>
                  </a:moveTo>
                  <a:lnTo>
                    <a:pt x="1767874" y="0"/>
                  </a:lnTo>
                  <a:cubicBezTo>
                    <a:pt x="1768119" y="153971"/>
                    <a:pt x="1768363" y="307941"/>
                    <a:pt x="1768608" y="461912"/>
                  </a:cubicBezTo>
                  <a:cubicBezTo>
                    <a:pt x="1768363" y="621183"/>
                    <a:pt x="1768119" y="780454"/>
                    <a:pt x="1767874" y="939725"/>
                  </a:cubicBezTo>
                  <a:lnTo>
                    <a:pt x="0" y="939725"/>
                  </a:lnTo>
                  <a:lnTo>
                    <a:pt x="469863" y="469863"/>
                  </a:lnTo>
                  <a:lnTo>
                    <a:pt x="0" y="0"/>
                  </a:lnTo>
                  <a:close/>
                </a:path>
              </a:pathLst>
            </a:cu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Pentagon 55"/>
            <p:cNvSpPr/>
            <p:nvPr/>
          </p:nvSpPr>
          <p:spPr>
            <a:xfrm>
              <a:off x="126108" y="7740246"/>
              <a:ext cx="2173124" cy="933118"/>
            </a:xfrm>
            <a:prstGeom prst="homePlate">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20912" y="8742725"/>
              <a:ext cx="7512032" cy="1261815"/>
              <a:chOff x="130587" y="8718815"/>
              <a:chExt cx="7512032" cy="1261815"/>
            </a:xfrm>
          </p:grpSpPr>
          <p:grpSp>
            <p:nvGrpSpPr>
              <p:cNvPr id="62" name="Group 61"/>
              <p:cNvGrpSpPr/>
              <p:nvPr/>
            </p:nvGrpSpPr>
            <p:grpSpPr>
              <a:xfrm>
                <a:off x="130587" y="8718817"/>
                <a:ext cx="1741447" cy="1261812"/>
                <a:chOff x="136661" y="3584251"/>
                <a:chExt cx="2131585" cy="1098496"/>
              </a:xfrm>
            </p:grpSpPr>
            <p:sp>
              <p:nvSpPr>
                <p:cNvPr id="72" name="Rectangle 71"/>
                <p:cNvSpPr/>
                <p:nvPr/>
              </p:nvSpPr>
              <p:spPr>
                <a:xfrm>
                  <a:off x="136661" y="3584251"/>
                  <a:ext cx="2085901" cy="1098496"/>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TextBox 72"/>
                <p:cNvSpPr txBox="1"/>
                <p:nvPr/>
              </p:nvSpPr>
              <p:spPr>
                <a:xfrm>
                  <a:off x="217865" y="3676090"/>
                  <a:ext cx="2050381" cy="951191"/>
                </a:xfrm>
                <a:prstGeom prst="rect">
                  <a:avLst/>
                </a:prstGeom>
                <a:noFill/>
              </p:spPr>
              <p:txBody>
                <a:bodyPr wrap="square" rtlCol="0">
                  <a:spAutoFit/>
                </a:bodyPr>
                <a:lstStyle/>
                <a:p>
                  <a:pPr marL="182880" indent="-182880">
                    <a:buFont typeface="Arial" panose="020B0604020202020204" pitchFamily="34" charset="0"/>
                    <a:buChar char="•"/>
                  </a:pPr>
                  <a:r>
                    <a:rPr lang="en-US" sz="1200" dirty="0">
                      <a:cs typeface="MV Boli" panose="02000500030200090000" pitchFamily="2" charset="0"/>
                    </a:rPr>
                    <a:t>Economically or environmentally marginal</a:t>
                  </a:r>
                </a:p>
                <a:p>
                  <a:pPr marL="182880" indent="-182880">
                    <a:buFont typeface="Arial" panose="020B0604020202020204" pitchFamily="34" charset="0"/>
                    <a:buChar char="•"/>
                  </a:pPr>
                  <a:endParaRPr lang="en-US" sz="500" dirty="0">
                    <a:cs typeface="MV Boli" panose="02000500030200090000" pitchFamily="2" charset="0"/>
                  </a:endParaRPr>
                </a:p>
                <a:p>
                  <a:pPr marL="182880" indent="-182880">
                    <a:buFont typeface="Arial" panose="020B0604020202020204" pitchFamily="34" charset="0"/>
                    <a:buChar char="•"/>
                  </a:pPr>
                  <a:r>
                    <a:rPr lang="en-US" sz="1200" dirty="0">
                      <a:cs typeface="MV Boli" panose="02000500030200090000" pitchFamily="2" charset="0"/>
                    </a:rPr>
                    <a:t>Reduced land-use change</a:t>
                  </a:r>
                </a:p>
              </p:txBody>
            </p:sp>
          </p:grpSp>
          <p:grpSp>
            <p:nvGrpSpPr>
              <p:cNvPr id="63" name="Group 62"/>
              <p:cNvGrpSpPr/>
              <p:nvPr/>
            </p:nvGrpSpPr>
            <p:grpSpPr>
              <a:xfrm>
                <a:off x="1941811" y="8718818"/>
                <a:ext cx="1771334" cy="1261812"/>
                <a:chOff x="1844533" y="3674900"/>
                <a:chExt cx="1857799" cy="887444"/>
              </a:xfrm>
              <a:solidFill>
                <a:schemeClr val="accent6">
                  <a:lumMod val="60000"/>
                  <a:lumOff val="40000"/>
                </a:schemeClr>
              </a:solidFill>
            </p:grpSpPr>
            <p:sp>
              <p:nvSpPr>
                <p:cNvPr id="70" name="Rectangle 69"/>
                <p:cNvSpPr/>
                <p:nvPr/>
              </p:nvSpPr>
              <p:spPr>
                <a:xfrm>
                  <a:off x="1851538" y="3674900"/>
                  <a:ext cx="1786074" cy="887444"/>
                </a:xfrm>
                <a:prstGeom prst="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1" name="Rectangle 70"/>
                <p:cNvSpPr/>
                <p:nvPr/>
              </p:nvSpPr>
              <p:spPr>
                <a:xfrm>
                  <a:off x="1844533" y="3748842"/>
                  <a:ext cx="1857799" cy="768441"/>
                </a:xfrm>
                <a:prstGeom prst="rect">
                  <a:avLst/>
                </a:prstGeom>
                <a:noFill/>
                <a:ln>
                  <a:noFill/>
                </a:ln>
              </p:spPr>
              <p:txBody>
                <a:bodyPr wrap="square">
                  <a:spAutoFit/>
                </a:bodyPr>
                <a:lstStyle/>
                <a:p>
                  <a:pPr marL="182880" indent="-182880">
                    <a:buFont typeface="Arial" panose="020B0604020202020204" pitchFamily="34" charset="0"/>
                    <a:buChar char="•"/>
                  </a:pPr>
                  <a:r>
                    <a:rPr lang="en-US" sz="1200" dirty="0">
                      <a:cs typeface="MV Boli" panose="02000500030200090000" pitchFamily="2" charset="0"/>
                    </a:rPr>
                    <a:t>Used for nutrient management in tile-drained land</a:t>
                  </a:r>
                </a:p>
                <a:p>
                  <a:pPr marL="182880" indent="-182880">
                    <a:buFont typeface="Arial" panose="020B0604020202020204" pitchFamily="34" charset="0"/>
                    <a:buChar char="•"/>
                  </a:pPr>
                  <a:endParaRPr lang="en-US" sz="500" dirty="0">
                    <a:cs typeface="MV Boli" panose="02000500030200090000" pitchFamily="2" charset="0"/>
                  </a:endParaRPr>
                </a:p>
                <a:p>
                  <a:pPr marL="182880" indent="-182880">
                    <a:buFont typeface="Arial" panose="020B0604020202020204" pitchFamily="34" charset="0"/>
                    <a:buChar char="•"/>
                  </a:pPr>
                  <a:r>
                    <a:rPr lang="en-US" sz="1200" dirty="0">
                      <a:cs typeface="MV Boli" panose="02000500030200090000" pitchFamily="2" charset="0"/>
                    </a:rPr>
                    <a:t>Suitable acres based on specific criteria</a:t>
                  </a:r>
                </a:p>
              </p:txBody>
            </p:sp>
          </p:grpSp>
          <p:grpSp>
            <p:nvGrpSpPr>
              <p:cNvPr id="64" name="Group 63"/>
              <p:cNvGrpSpPr/>
              <p:nvPr/>
            </p:nvGrpSpPr>
            <p:grpSpPr>
              <a:xfrm>
                <a:off x="3758774" y="8718815"/>
                <a:ext cx="2053571" cy="1261813"/>
                <a:chOff x="1403182" y="3757593"/>
                <a:chExt cx="1976715" cy="1413096"/>
              </a:xfrm>
              <a:solidFill>
                <a:schemeClr val="accent6">
                  <a:lumMod val="60000"/>
                  <a:lumOff val="40000"/>
                </a:schemeClr>
              </a:solidFill>
            </p:grpSpPr>
            <p:sp>
              <p:nvSpPr>
                <p:cNvPr id="68" name="Rectangle 67"/>
                <p:cNvSpPr/>
                <p:nvPr/>
              </p:nvSpPr>
              <p:spPr>
                <a:xfrm>
                  <a:off x="1403182" y="3757593"/>
                  <a:ext cx="1883184" cy="1413096"/>
                </a:xfrm>
                <a:prstGeom prst="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9" name="Rectangle 68"/>
                <p:cNvSpPr/>
                <p:nvPr/>
              </p:nvSpPr>
              <p:spPr>
                <a:xfrm>
                  <a:off x="1448879" y="3867739"/>
                  <a:ext cx="1931018" cy="1189135"/>
                </a:xfrm>
                <a:prstGeom prst="rect">
                  <a:avLst/>
                </a:prstGeom>
                <a:noFill/>
                <a:ln>
                  <a:noFill/>
                </a:ln>
              </p:spPr>
              <p:txBody>
                <a:bodyPr wrap="square">
                  <a:spAutoFit/>
                </a:bodyPr>
                <a:lstStyle/>
                <a:p>
                  <a:pPr marL="228600" indent="-228600">
                    <a:buFont typeface="+mj-lt"/>
                    <a:buAutoNum type="alphaLcParenR"/>
                  </a:pPr>
                  <a:r>
                    <a:rPr lang="en-US" sz="1200" dirty="0">
                      <a:cs typeface="MV Boli" panose="02000500030200090000" pitchFamily="2" charset="0"/>
                    </a:rPr>
                    <a:t>Water quality</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Carbon sequestration</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Greenhouse gases</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Hunting &amp; recreation</a:t>
                  </a:r>
                </a:p>
              </p:txBody>
            </p:sp>
          </p:grpSp>
          <p:grpSp>
            <p:nvGrpSpPr>
              <p:cNvPr id="65" name="Group 64"/>
              <p:cNvGrpSpPr/>
              <p:nvPr/>
            </p:nvGrpSpPr>
            <p:grpSpPr>
              <a:xfrm>
                <a:off x="5806435" y="8723580"/>
                <a:ext cx="1836184" cy="1257047"/>
                <a:chOff x="1403773" y="3683392"/>
                <a:chExt cx="1836184" cy="1224563"/>
              </a:xfrm>
              <a:solidFill>
                <a:schemeClr val="accent6">
                  <a:lumMod val="60000"/>
                  <a:lumOff val="40000"/>
                </a:schemeClr>
              </a:solidFill>
            </p:grpSpPr>
            <p:sp>
              <p:nvSpPr>
                <p:cNvPr id="66" name="Rectangle 65"/>
                <p:cNvSpPr/>
                <p:nvPr/>
              </p:nvSpPr>
              <p:spPr>
                <a:xfrm>
                  <a:off x="1419852" y="3683392"/>
                  <a:ext cx="1820105" cy="1224563"/>
                </a:xfrm>
                <a:prstGeom prst="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7" name="Rectangle 66"/>
                <p:cNvSpPr/>
                <p:nvPr/>
              </p:nvSpPr>
              <p:spPr>
                <a:xfrm>
                  <a:off x="1403773" y="3776158"/>
                  <a:ext cx="1820105" cy="1034389"/>
                </a:xfrm>
                <a:prstGeom prst="rect">
                  <a:avLst/>
                </a:prstGeom>
                <a:noFill/>
                <a:ln>
                  <a:noFill/>
                </a:ln>
              </p:spPr>
              <p:txBody>
                <a:bodyPr wrap="square">
                  <a:spAutoFit/>
                </a:bodyPr>
                <a:lstStyle/>
                <a:p>
                  <a:pPr marL="228600" indent="-228600">
                    <a:buFont typeface="+mj-lt"/>
                    <a:buAutoNum type="alphaLcParenR"/>
                  </a:pPr>
                  <a:r>
                    <a:rPr lang="en-US" sz="1200" dirty="0">
                      <a:cs typeface="MV Boli" panose="02000500030200090000" pitchFamily="2" charset="0"/>
                    </a:rPr>
                    <a:t>Net economic value</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ES value</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Crop return</a:t>
                  </a:r>
                </a:p>
                <a:p>
                  <a:pPr marL="228600" indent="-228600">
                    <a:buFont typeface="+mj-lt"/>
                    <a:buAutoNum type="alphaLcParenR"/>
                  </a:pPr>
                  <a:endParaRPr lang="en-US" sz="500" dirty="0">
                    <a:cs typeface="MV Boli" panose="02000500030200090000" pitchFamily="2" charset="0"/>
                  </a:endParaRPr>
                </a:p>
                <a:p>
                  <a:pPr marL="228600" indent="-228600">
                    <a:buFont typeface="+mj-lt"/>
                    <a:buAutoNum type="alphaLcParenR"/>
                  </a:pPr>
                  <a:r>
                    <a:rPr lang="en-US" sz="1200" dirty="0">
                      <a:cs typeface="MV Boli" panose="02000500030200090000" pitchFamily="2" charset="0"/>
                    </a:rPr>
                    <a:t>Change of inputs</a:t>
                  </a:r>
                </a:p>
              </p:txBody>
            </p:sp>
          </p:grpSp>
        </p:grpSp>
        <p:sp>
          <p:nvSpPr>
            <p:cNvPr id="58" name="Rectangle 57"/>
            <p:cNvSpPr/>
            <p:nvPr/>
          </p:nvSpPr>
          <p:spPr>
            <a:xfrm>
              <a:off x="180709" y="7993429"/>
              <a:ext cx="1664981" cy="523220"/>
            </a:xfrm>
            <a:prstGeom prst="rect">
              <a:avLst/>
            </a:prstGeom>
          </p:spPr>
          <p:txBody>
            <a:bodyPr wrap="square">
              <a:spAutoFit/>
            </a:bodyPr>
            <a:lstStyle/>
            <a:p>
              <a:pPr algn="ctr"/>
              <a:r>
                <a:rPr lang="en-US" sz="1400" b="1" dirty="0">
                  <a:solidFill>
                    <a:schemeClr val="bg1"/>
                  </a:solidFill>
                  <a:cs typeface="MV Boli" panose="02000500030200090000" pitchFamily="2" charset="0"/>
                </a:rPr>
                <a:t>Identify Marginal Land </a:t>
              </a:r>
            </a:p>
          </p:txBody>
        </p:sp>
        <p:sp>
          <p:nvSpPr>
            <p:cNvPr id="59" name="Rectangle 58"/>
            <p:cNvSpPr/>
            <p:nvPr/>
          </p:nvSpPr>
          <p:spPr>
            <a:xfrm>
              <a:off x="2228586" y="7755809"/>
              <a:ext cx="1567987" cy="954107"/>
            </a:xfrm>
            <a:prstGeom prst="rect">
              <a:avLst/>
            </a:prstGeom>
          </p:spPr>
          <p:txBody>
            <a:bodyPr wrap="square">
              <a:spAutoFit/>
            </a:bodyPr>
            <a:lstStyle/>
            <a:p>
              <a:pPr algn="ctr"/>
              <a:r>
                <a:rPr lang="en-US" sz="1400" b="1" dirty="0">
                  <a:solidFill>
                    <a:schemeClr val="bg1"/>
                  </a:solidFill>
                  <a:cs typeface="MV Boli" panose="02000500030200090000" pitchFamily="2" charset="0"/>
                </a:rPr>
                <a:t>Identify Suitable Areas for Saturated Bioenergy Buffers</a:t>
              </a:r>
            </a:p>
          </p:txBody>
        </p:sp>
        <p:sp>
          <p:nvSpPr>
            <p:cNvPr id="60" name="Rectangle 59"/>
            <p:cNvSpPr/>
            <p:nvPr/>
          </p:nvSpPr>
          <p:spPr>
            <a:xfrm>
              <a:off x="4248996" y="7825544"/>
              <a:ext cx="1512846" cy="738664"/>
            </a:xfrm>
            <a:prstGeom prst="rect">
              <a:avLst/>
            </a:prstGeom>
          </p:spPr>
          <p:txBody>
            <a:bodyPr wrap="square">
              <a:spAutoFit/>
            </a:bodyPr>
            <a:lstStyle/>
            <a:p>
              <a:pPr algn="ctr"/>
              <a:r>
                <a:rPr lang="en-US" sz="1400" b="1" dirty="0">
                  <a:cs typeface="MV Boli" panose="02000500030200090000" pitchFamily="2" charset="0"/>
                </a:rPr>
                <a:t>Ecosystem Services Realized from Crop Change</a:t>
              </a:r>
            </a:p>
          </p:txBody>
        </p:sp>
        <p:sp>
          <p:nvSpPr>
            <p:cNvPr id="61" name="Rectangle 60"/>
            <p:cNvSpPr/>
            <p:nvPr/>
          </p:nvSpPr>
          <p:spPr>
            <a:xfrm>
              <a:off x="6207465" y="7844751"/>
              <a:ext cx="1446255" cy="738664"/>
            </a:xfrm>
            <a:prstGeom prst="rect">
              <a:avLst/>
            </a:prstGeom>
          </p:spPr>
          <p:txBody>
            <a:bodyPr wrap="square">
              <a:spAutoFit/>
            </a:bodyPr>
            <a:lstStyle/>
            <a:p>
              <a:pPr algn="ctr"/>
              <a:r>
                <a:rPr lang="en-US" sz="1400" b="1" dirty="0">
                  <a:cs typeface="MV Boli" panose="02000500030200090000" pitchFamily="2" charset="0"/>
                </a:rPr>
                <a:t>Economics Realized from Crop Change</a:t>
              </a:r>
            </a:p>
          </p:txBody>
        </p:sp>
      </p:grpSp>
      <p:sp>
        <p:nvSpPr>
          <p:cNvPr id="81" name="4-Point Star 80"/>
          <p:cNvSpPr/>
          <p:nvPr/>
        </p:nvSpPr>
        <p:spPr>
          <a:xfrm>
            <a:off x="4265050" y="5378865"/>
            <a:ext cx="195038" cy="219916"/>
          </a:xfrm>
          <a:prstGeom prst="star4">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4-Point Star 81"/>
          <p:cNvSpPr/>
          <p:nvPr/>
        </p:nvSpPr>
        <p:spPr>
          <a:xfrm>
            <a:off x="2297998" y="5399091"/>
            <a:ext cx="195038" cy="219916"/>
          </a:xfrm>
          <a:prstGeom prst="star4">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4-Point Star 82"/>
          <p:cNvSpPr/>
          <p:nvPr/>
        </p:nvSpPr>
        <p:spPr>
          <a:xfrm>
            <a:off x="470720" y="5887230"/>
            <a:ext cx="195038" cy="219916"/>
          </a:xfrm>
          <a:prstGeom prst="star4">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73076" y="2509959"/>
            <a:ext cx="9643907" cy="1997120"/>
            <a:chOff x="173076" y="2509959"/>
            <a:chExt cx="9643907" cy="1997120"/>
          </a:xfrm>
        </p:grpSpPr>
        <p:grpSp>
          <p:nvGrpSpPr>
            <p:cNvPr id="37" name="Group 36"/>
            <p:cNvGrpSpPr/>
            <p:nvPr/>
          </p:nvGrpSpPr>
          <p:grpSpPr>
            <a:xfrm>
              <a:off x="2915587" y="2520621"/>
              <a:ext cx="6901396" cy="1975796"/>
              <a:chOff x="129341" y="3597527"/>
              <a:chExt cx="7492150" cy="1975796"/>
            </a:xfrm>
          </p:grpSpPr>
          <p:sp>
            <p:nvSpPr>
              <p:cNvPr id="38" name="Rounded Rectangle 37"/>
              <p:cNvSpPr/>
              <p:nvPr/>
            </p:nvSpPr>
            <p:spPr>
              <a:xfrm>
                <a:off x="129341" y="3597527"/>
                <a:ext cx="7492150" cy="1975796"/>
              </a:xfrm>
              <a:prstGeom prst="roundRect">
                <a:avLst/>
              </a:prstGeom>
              <a:solidFill>
                <a:schemeClr val="bg1">
                  <a:alpha val="86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74814" y="3613328"/>
                <a:ext cx="892622" cy="369332"/>
              </a:xfrm>
              <a:prstGeom prst="rect">
                <a:avLst/>
              </a:prstGeom>
              <a:noFill/>
            </p:spPr>
            <p:txBody>
              <a:bodyPr wrap="square" rtlCol="0">
                <a:spAutoFit/>
              </a:bodyPr>
              <a:lstStyle/>
              <a:p>
                <a:r>
                  <a:rPr lang="en-US" dirty="0">
                    <a:latin typeface="Segoe UI Black" panose="020B0A02040204020203" pitchFamily="34" charset="0"/>
                    <a:ea typeface="Segoe UI Black" panose="020B0A02040204020203" pitchFamily="34" charset="0"/>
                  </a:rPr>
                  <a:t>Goals</a:t>
                </a:r>
              </a:p>
            </p:txBody>
          </p:sp>
          <p:sp>
            <p:nvSpPr>
              <p:cNvPr id="41" name="TextBox 40"/>
              <p:cNvSpPr txBox="1"/>
              <p:nvPr/>
            </p:nvSpPr>
            <p:spPr>
              <a:xfrm>
                <a:off x="1020366" y="3944977"/>
                <a:ext cx="6440046" cy="523220"/>
              </a:xfrm>
              <a:prstGeom prst="rect">
                <a:avLst/>
              </a:prstGeom>
              <a:noFill/>
            </p:spPr>
            <p:txBody>
              <a:bodyPr wrap="square" rtlCol="0">
                <a:spAutoFit/>
              </a:bodyPr>
              <a:lstStyle/>
              <a:p>
                <a:r>
                  <a:rPr lang="en-US" sz="1400" dirty="0"/>
                  <a:t>Provide farmers the opportunity to be valued stakeholders in the Bioeconomy and leverage marginal land to produce biomass &amp; ecosystem services (ES)</a:t>
                </a:r>
              </a:p>
            </p:txBody>
          </p:sp>
          <p:sp>
            <p:nvSpPr>
              <p:cNvPr id="43" name="TextBox 42"/>
              <p:cNvSpPr txBox="1"/>
              <p:nvPr/>
            </p:nvSpPr>
            <p:spPr>
              <a:xfrm>
                <a:off x="1020366" y="4476092"/>
                <a:ext cx="6397000" cy="523220"/>
              </a:xfrm>
              <a:prstGeom prst="rect">
                <a:avLst/>
              </a:prstGeom>
              <a:noFill/>
            </p:spPr>
            <p:txBody>
              <a:bodyPr wrap="square" rtlCol="0">
                <a:spAutoFit/>
              </a:bodyPr>
              <a:lstStyle/>
              <a:p>
                <a:r>
                  <a:rPr lang="en-US" sz="1400" dirty="0"/>
                  <a:t>Create resilient rural communities by offering diversified opportunities for entrepreneurships, jobs, &amp; a clean environment</a:t>
                </a:r>
              </a:p>
            </p:txBody>
          </p:sp>
          <p:sp>
            <p:nvSpPr>
              <p:cNvPr id="45" name="TextBox 44"/>
              <p:cNvSpPr txBox="1"/>
              <p:nvPr/>
            </p:nvSpPr>
            <p:spPr>
              <a:xfrm>
                <a:off x="1024141" y="5103782"/>
                <a:ext cx="6492165" cy="307777"/>
              </a:xfrm>
              <a:prstGeom prst="rect">
                <a:avLst/>
              </a:prstGeom>
              <a:noFill/>
            </p:spPr>
            <p:txBody>
              <a:bodyPr wrap="square" rtlCol="0">
                <a:spAutoFit/>
              </a:bodyPr>
              <a:lstStyle/>
              <a:p>
                <a:r>
                  <a:rPr lang="en-US" sz="1400" dirty="0"/>
                  <a:t>Help decarbonize community energy requirements</a:t>
                </a:r>
              </a:p>
            </p:txBody>
          </p:sp>
        </p:grpSp>
        <p:pic>
          <p:nvPicPr>
            <p:cNvPr id="46" name="Picture 45"/>
            <p:cNvPicPr>
              <a:picLocks noChangeAspect="1"/>
            </p:cNvPicPr>
            <p:nvPr/>
          </p:nvPicPr>
          <p:blipFill>
            <a:blip r:embed="rId3"/>
            <a:stretch>
              <a:fillRect/>
            </a:stretch>
          </p:blipFill>
          <p:spPr>
            <a:xfrm>
              <a:off x="173076" y="2509959"/>
              <a:ext cx="2687123" cy="1997120"/>
            </a:xfrm>
            <a:prstGeom prst="rect">
              <a:avLst/>
            </a:prstGeom>
          </p:spPr>
        </p:pic>
        <p:pic>
          <p:nvPicPr>
            <p:cNvPr id="8" name="Picture 7"/>
            <p:cNvPicPr>
              <a:picLocks noChangeAspect="1"/>
            </p:cNvPicPr>
            <p:nvPr/>
          </p:nvPicPr>
          <p:blipFill>
            <a:blip r:embed="rId4"/>
            <a:stretch>
              <a:fillRect/>
            </a:stretch>
          </p:blipFill>
          <p:spPr>
            <a:xfrm>
              <a:off x="3216507" y="2889352"/>
              <a:ext cx="445047" cy="1426588"/>
            </a:xfrm>
            <a:prstGeom prst="rect">
              <a:avLst/>
            </a:prstGeom>
          </p:spPr>
        </p:pic>
      </p:grpSp>
      <p:grpSp>
        <p:nvGrpSpPr>
          <p:cNvPr id="10" name="Group 9"/>
          <p:cNvGrpSpPr/>
          <p:nvPr/>
        </p:nvGrpSpPr>
        <p:grpSpPr>
          <a:xfrm>
            <a:off x="136890" y="107923"/>
            <a:ext cx="9793919" cy="1656955"/>
            <a:chOff x="136890" y="107923"/>
            <a:chExt cx="9793919" cy="1656955"/>
          </a:xfrm>
        </p:grpSpPr>
        <p:grpSp>
          <p:nvGrpSpPr>
            <p:cNvPr id="80" name="Group 79"/>
            <p:cNvGrpSpPr/>
            <p:nvPr/>
          </p:nvGrpSpPr>
          <p:grpSpPr>
            <a:xfrm>
              <a:off x="136890" y="107923"/>
              <a:ext cx="9793919" cy="1656955"/>
              <a:chOff x="136890" y="107923"/>
              <a:chExt cx="9793919" cy="1656955"/>
            </a:xfrm>
          </p:grpSpPr>
          <p:sp>
            <p:nvSpPr>
              <p:cNvPr id="79" name="Rectangle 78"/>
              <p:cNvSpPr/>
              <p:nvPr/>
            </p:nvSpPr>
            <p:spPr>
              <a:xfrm>
                <a:off x="136890" y="107923"/>
                <a:ext cx="9793919" cy="165695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625030" y="137895"/>
                <a:ext cx="7222074" cy="1626983"/>
                <a:chOff x="1135525" y="167628"/>
                <a:chExt cx="7222074" cy="1626983"/>
              </a:xfrm>
            </p:grpSpPr>
            <p:sp>
              <p:nvSpPr>
                <p:cNvPr id="2" name="TextBox 1"/>
                <p:cNvSpPr txBox="1"/>
                <p:nvPr/>
              </p:nvSpPr>
              <p:spPr>
                <a:xfrm>
                  <a:off x="2789926" y="167628"/>
                  <a:ext cx="5546970" cy="1569660"/>
                </a:xfrm>
                <a:prstGeom prst="rect">
                  <a:avLst/>
                </a:prstGeom>
                <a:noFill/>
              </p:spPr>
              <p:txBody>
                <a:bodyPr wrap="square" rtlCol="0">
                  <a:spAutoFit/>
                </a:bodyPr>
                <a:lstStyle/>
                <a:p>
                  <a:r>
                    <a:rPr lang="en-US" sz="9600" b="1" dirty="0">
                      <a:latin typeface="Mistral" panose="03090702030407020403" pitchFamily="66" charset="0"/>
                    </a:rPr>
                    <a:t>SUPERBEEST</a:t>
                  </a:r>
                </a:p>
              </p:txBody>
            </p:sp>
            <p:sp>
              <p:nvSpPr>
                <p:cNvPr id="4" name="TextBox 3"/>
                <p:cNvSpPr txBox="1"/>
                <p:nvPr/>
              </p:nvSpPr>
              <p:spPr>
                <a:xfrm>
                  <a:off x="1135525" y="1409890"/>
                  <a:ext cx="7222074" cy="384721"/>
                </a:xfrm>
                <a:prstGeom prst="rect">
                  <a:avLst/>
                </a:prstGeom>
                <a:noFill/>
              </p:spPr>
              <p:txBody>
                <a:bodyPr wrap="square" rtlCol="0">
                  <a:spAutoFit/>
                </a:bodyPr>
                <a:lstStyle/>
                <a:p>
                  <a:r>
                    <a:rPr lang="en-US" sz="1900" b="1" dirty="0"/>
                    <a:t>S</a:t>
                  </a:r>
                  <a:r>
                    <a:rPr lang="en-US" sz="1900" dirty="0"/>
                    <a:t>caling </a:t>
                  </a:r>
                  <a:r>
                    <a:rPr lang="en-US" sz="1900" b="1" dirty="0"/>
                    <a:t>U</a:t>
                  </a:r>
                  <a:r>
                    <a:rPr lang="en-US" sz="1900" dirty="0"/>
                    <a:t>p </a:t>
                  </a:r>
                  <a:r>
                    <a:rPr lang="en-US" sz="1900" b="1" dirty="0" err="1"/>
                    <a:t>PER</a:t>
                  </a:r>
                  <a:r>
                    <a:rPr lang="en-US" sz="1900" dirty="0" err="1"/>
                    <a:t>ennial</a:t>
                  </a:r>
                  <a:r>
                    <a:rPr lang="en-US" sz="1900" dirty="0"/>
                    <a:t> </a:t>
                  </a:r>
                  <a:r>
                    <a:rPr lang="en-US" sz="1900" b="1" dirty="0"/>
                    <a:t>B</a:t>
                  </a:r>
                  <a:r>
                    <a:rPr lang="en-US" sz="1900" dirty="0"/>
                    <a:t>ioenergy </a:t>
                  </a:r>
                  <a:r>
                    <a:rPr lang="en-US" sz="1900" b="1" dirty="0"/>
                    <a:t>E</a:t>
                  </a:r>
                  <a:r>
                    <a:rPr lang="en-US" sz="1900" dirty="0"/>
                    <a:t>conomics and </a:t>
                  </a:r>
                  <a:r>
                    <a:rPr lang="en-US" sz="1900" b="1" dirty="0"/>
                    <a:t>E</a:t>
                  </a:r>
                  <a:r>
                    <a:rPr lang="en-US" sz="1900" dirty="0"/>
                    <a:t>cosystem </a:t>
                  </a:r>
                  <a:r>
                    <a:rPr lang="en-US" sz="1900" b="1" dirty="0"/>
                    <a:t>S</a:t>
                  </a:r>
                  <a:r>
                    <a:rPr lang="en-US" sz="1900" dirty="0"/>
                    <a:t>ervices </a:t>
                  </a:r>
                  <a:r>
                    <a:rPr lang="en-US" sz="1900" b="1" dirty="0"/>
                    <a:t>T</a:t>
                  </a:r>
                  <a:r>
                    <a:rPr lang="en-US" sz="1900" dirty="0"/>
                    <a:t>ool</a:t>
                  </a:r>
                </a:p>
              </p:txBody>
            </p:sp>
          </p:grpSp>
          <p:sp>
            <p:nvSpPr>
              <p:cNvPr id="74" name="Rectangle 73"/>
              <p:cNvSpPr/>
              <p:nvPr/>
            </p:nvSpPr>
            <p:spPr>
              <a:xfrm>
                <a:off x="373396" y="1072358"/>
                <a:ext cx="1931146" cy="276999"/>
              </a:xfrm>
              <a:prstGeom prst="rect">
                <a:avLst/>
              </a:prstGeom>
              <a:solidFill>
                <a:schemeClr val="accent6">
                  <a:lumMod val="60000"/>
                  <a:lumOff val="40000"/>
                </a:schemeClr>
              </a:solidFill>
              <a:ln>
                <a:solidFill>
                  <a:schemeClr val="accent6">
                    <a:lumMod val="50000"/>
                  </a:schemeClr>
                </a:solidFill>
              </a:ln>
            </p:spPr>
            <p:txBody>
              <a:bodyPr wrap="square">
                <a:spAutoFit/>
              </a:bodyPr>
              <a:lstStyle/>
              <a:p>
                <a:pPr algn="ctr"/>
                <a:r>
                  <a:rPr lang="en-US" sz="1200" dirty="0"/>
                  <a:t>superbeest.evs.anl.gov</a:t>
                </a:r>
              </a:p>
            </p:txBody>
          </p:sp>
          <p:sp>
            <p:nvSpPr>
              <p:cNvPr id="75" name="TextBox 74"/>
              <p:cNvSpPr txBox="1"/>
              <p:nvPr/>
            </p:nvSpPr>
            <p:spPr>
              <a:xfrm>
                <a:off x="291040" y="379046"/>
                <a:ext cx="2184400" cy="769441"/>
              </a:xfrm>
              <a:prstGeom prst="rect">
                <a:avLst/>
              </a:prstGeom>
              <a:noFill/>
            </p:spPr>
            <p:txBody>
              <a:bodyPr wrap="square" rtlCol="0">
                <a:spAutoFit/>
              </a:bodyPr>
              <a:lstStyle/>
              <a:p>
                <a:r>
                  <a:rPr lang="en-US" sz="4400" dirty="0">
                    <a:latin typeface="Mistral" panose="03090702030407020403" pitchFamily="66" charset="0"/>
                  </a:rPr>
                  <a:t>Welcome to</a:t>
                </a:r>
              </a:p>
            </p:txBody>
          </p:sp>
        </p:grpSp>
        <p:sp>
          <p:nvSpPr>
            <p:cNvPr id="84" name="TextBox 83"/>
            <p:cNvSpPr txBox="1"/>
            <p:nvPr/>
          </p:nvSpPr>
          <p:spPr>
            <a:xfrm>
              <a:off x="568239" y="1367573"/>
              <a:ext cx="1571597" cy="307777"/>
            </a:xfrm>
            <a:prstGeom prst="rect">
              <a:avLst/>
            </a:prstGeom>
            <a:noFill/>
          </p:spPr>
          <p:txBody>
            <a:bodyPr wrap="square" rtlCol="0">
              <a:spAutoFit/>
            </a:bodyPr>
            <a:lstStyle/>
            <a:p>
              <a:r>
                <a:rPr lang="en-US" sz="1400" dirty="0"/>
                <a:t>Updated Oct 2023</a:t>
              </a:r>
            </a:p>
          </p:txBody>
        </p:sp>
        <p:pic>
          <p:nvPicPr>
            <p:cNvPr id="1028" name="Picture 4" descr="File:Argonnelablogo.PN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00" y="109470"/>
              <a:ext cx="1309273" cy="45772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6"/>
            <a:stretch>
              <a:fillRect/>
            </a:stretch>
          </p:blipFill>
          <p:spPr>
            <a:xfrm>
              <a:off x="2794193" y="181287"/>
              <a:ext cx="1581226" cy="1236027"/>
            </a:xfrm>
            <a:prstGeom prst="rect">
              <a:avLst/>
            </a:prstGeom>
          </p:spPr>
        </p:pic>
      </p:grpSp>
    </p:spTree>
    <p:extLst>
      <p:ext uri="{BB962C8B-B14F-4D97-AF65-F5344CB8AC3E}">
        <p14:creationId xmlns:p14="http://schemas.microsoft.com/office/powerpoint/2010/main" val="49832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183" y="107924"/>
            <a:ext cx="9850626" cy="1373546"/>
            <a:chOff x="80183" y="107924"/>
            <a:chExt cx="9850626" cy="456555"/>
          </a:xfrm>
        </p:grpSpPr>
        <p:sp>
          <p:nvSpPr>
            <p:cNvPr id="4" name="Rectangle 3"/>
            <p:cNvSpPr/>
            <p:nvPr/>
          </p:nvSpPr>
          <p:spPr>
            <a:xfrm>
              <a:off x="136890" y="107924"/>
              <a:ext cx="9793919" cy="45655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0183" y="192416"/>
              <a:ext cx="9473788" cy="276216"/>
            </a:xfrm>
            <a:prstGeom prst="rect">
              <a:avLst/>
            </a:prstGeom>
            <a:noFill/>
          </p:spPr>
          <p:txBody>
            <a:bodyPr wrap="square" rtlCol="0">
              <a:spAutoFit/>
            </a:bodyPr>
            <a:lstStyle/>
            <a:p>
              <a:pPr algn="ctr"/>
              <a:r>
                <a:rPr lang="en-US" sz="4800" dirty="0">
                  <a:latin typeface="Bahnschrift" panose="020B0502040204020203" pitchFamily="34" charset="0"/>
                </a:rPr>
                <a:t>Contact Us</a:t>
              </a:r>
            </a:p>
          </p:txBody>
        </p:sp>
      </p:grpSp>
      <p:grpSp>
        <p:nvGrpSpPr>
          <p:cNvPr id="12" name="Group 11"/>
          <p:cNvGrpSpPr/>
          <p:nvPr/>
        </p:nvGrpSpPr>
        <p:grpSpPr>
          <a:xfrm>
            <a:off x="317845" y="1721629"/>
            <a:ext cx="9292833" cy="3639879"/>
            <a:chOff x="219761" y="1735663"/>
            <a:chExt cx="9292833" cy="3639879"/>
          </a:xfrm>
        </p:grpSpPr>
        <p:sp>
          <p:nvSpPr>
            <p:cNvPr id="7" name="TextBox 6"/>
            <p:cNvSpPr txBox="1"/>
            <p:nvPr/>
          </p:nvSpPr>
          <p:spPr>
            <a:xfrm>
              <a:off x="354946" y="1806391"/>
              <a:ext cx="9100941" cy="2616101"/>
            </a:xfrm>
            <a:prstGeom prst="rect">
              <a:avLst/>
            </a:prstGeom>
            <a:noFill/>
            <a:ln w="28575">
              <a:noFill/>
            </a:ln>
          </p:spPr>
          <p:txBody>
            <a:bodyPr wrap="square" rtlCol="0">
              <a:spAutoFit/>
            </a:bodyPr>
            <a:lstStyle/>
            <a:p>
              <a:r>
                <a:rPr lang="en-US" sz="2400" dirty="0"/>
                <a:t>Need Assistance with SUPERBEEST or interested in a specific analysis for your area of interest? </a:t>
              </a:r>
            </a:p>
            <a:p>
              <a:r>
                <a:rPr lang="en-US" sz="2400" dirty="0"/>
                <a:t>	</a:t>
              </a:r>
            </a:p>
            <a:p>
              <a:pPr algn="ctr"/>
              <a:r>
                <a:rPr lang="en-US" sz="2000" b="1" dirty="0">
                  <a:solidFill>
                    <a:schemeClr val="accent6">
                      <a:lumMod val="50000"/>
                    </a:schemeClr>
                  </a:solidFill>
                </a:rPr>
                <a:t>Contact us at: </a:t>
              </a:r>
              <a:r>
                <a:rPr lang="en-US" sz="2000" b="1" dirty="0">
                  <a:solidFill>
                    <a:schemeClr val="accent6">
                      <a:lumMod val="50000"/>
                    </a:schemeClr>
                  </a:solidFill>
                  <a:hlinkClick r:id="rId3"/>
                </a:rPr>
                <a:t>bioenergy@anl.gov</a:t>
              </a:r>
              <a:r>
                <a:rPr lang="en-US" sz="2000" b="1" dirty="0">
                  <a:solidFill>
                    <a:schemeClr val="accent6">
                      <a:lumMod val="50000"/>
                    </a:schemeClr>
                  </a:solidFill>
                </a:rPr>
                <a:t> or Brad Kasberg at </a:t>
              </a:r>
              <a:r>
                <a:rPr lang="en-US" sz="2000" b="1" dirty="0">
                  <a:solidFill>
                    <a:schemeClr val="accent6">
                      <a:lumMod val="50000"/>
                    </a:schemeClr>
                  </a:solidFill>
                  <a:hlinkClick r:id="rId4"/>
                </a:rPr>
                <a:t>bkasberg@anl.gov</a:t>
              </a:r>
              <a:r>
                <a:rPr lang="en-US" sz="2000" b="1" dirty="0">
                  <a:solidFill>
                    <a:schemeClr val="accent6">
                      <a:lumMod val="50000"/>
                    </a:schemeClr>
                  </a:solidFill>
                </a:rPr>
                <a:t> </a:t>
              </a:r>
              <a:endParaRPr lang="en-US" sz="2400" b="1" dirty="0">
                <a:solidFill>
                  <a:schemeClr val="accent6">
                    <a:lumMod val="50000"/>
                  </a:schemeClr>
                </a:solidFill>
              </a:endParaRPr>
            </a:p>
            <a:p>
              <a:endParaRPr lang="en-US" sz="2400" dirty="0"/>
            </a:p>
            <a:p>
              <a:endParaRPr lang="en-US" sz="2400" dirty="0"/>
            </a:p>
            <a:p>
              <a:pPr algn="ctr"/>
              <a:r>
                <a:rPr lang="en-US" sz="2400" dirty="0"/>
                <a:t>	</a:t>
              </a:r>
            </a:p>
          </p:txBody>
        </p:sp>
        <p:sp>
          <p:nvSpPr>
            <p:cNvPr id="8" name="Rectangle 7"/>
            <p:cNvSpPr/>
            <p:nvPr/>
          </p:nvSpPr>
          <p:spPr>
            <a:xfrm>
              <a:off x="219761" y="1735663"/>
              <a:ext cx="9292833" cy="164066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9761" y="3545755"/>
              <a:ext cx="9292833" cy="1829787"/>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2AF8408B-0B14-759B-F3DE-C7DCEB613ED5}"/>
              </a:ext>
            </a:extLst>
          </p:cNvPr>
          <p:cNvSpPr txBox="1">
            <a:spLocks/>
          </p:cNvSpPr>
          <p:nvPr/>
        </p:nvSpPr>
        <p:spPr>
          <a:xfrm>
            <a:off x="258056" y="6199720"/>
            <a:ext cx="9594113" cy="1098926"/>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research was supported by the U.S. Department of Energy (DOE), Office of Energy Efficiency and Renewable Energy (EERE), Bioenergy Technologies Office (BETO), under Award No. DE-EE0022598. Argonne National Laboratory is managed by UChicago Argonne, LLC, for the U.S. DOE under contract DE‐AC02‐06CH11357.</a:t>
            </a:r>
          </a:p>
        </p:txBody>
      </p:sp>
      <p:sp>
        <p:nvSpPr>
          <p:cNvPr id="11" name="Title 1">
            <a:extLst>
              <a:ext uri="{FF2B5EF4-FFF2-40B4-BE49-F238E27FC236}">
                <a16:creationId xmlns:a16="http://schemas.microsoft.com/office/drawing/2014/main" id="{1D4AE5B5-238C-4E3A-EB4B-CD2DC7B826BE}"/>
              </a:ext>
            </a:extLst>
          </p:cNvPr>
          <p:cNvSpPr txBox="1">
            <a:spLocks/>
          </p:cNvSpPr>
          <p:nvPr/>
        </p:nvSpPr>
        <p:spPr>
          <a:xfrm>
            <a:off x="3185171" y="5578009"/>
            <a:ext cx="4576595" cy="621711"/>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dirty="0">
                <a:solidFill>
                  <a:schemeClr val="accent6">
                    <a:lumMod val="50000"/>
                  </a:schemeClr>
                </a:solidFill>
                <a:latin typeface="Bahnschrift" panose="020B0502040204020203" pitchFamily="34" charset="0"/>
              </a:rPr>
              <a:t>acknowledgements</a:t>
            </a:r>
          </a:p>
        </p:txBody>
      </p:sp>
      <p:pic>
        <p:nvPicPr>
          <p:cNvPr id="2" name="Picture 1"/>
          <p:cNvPicPr>
            <a:picLocks noChangeAspect="1"/>
          </p:cNvPicPr>
          <p:nvPr/>
        </p:nvPicPr>
        <p:blipFill>
          <a:blip r:embed="rId5"/>
          <a:stretch>
            <a:fillRect/>
          </a:stretch>
        </p:blipFill>
        <p:spPr>
          <a:xfrm>
            <a:off x="6910882" y="4249536"/>
            <a:ext cx="2466816" cy="808636"/>
          </a:xfrm>
          <a:prstGeom prst="rect">
            <a:avLst/>
          </a:prstGeom>
        </p:spPr>
      </p:pic>
      <p:sp>
        <p:nvSpPr>
          <p:cNvPr id="13" name="Rectangle 12"/>
          <p:cNvSpPr/>
          <p:nvPr/>
        </p:nvSpPr>
        <p:spPr>
          <a:xfrm>
            <a:off x="453030" y="3602449"/>
            <a:ext cx="7100085" cy="1384995"/>
          </a:xfrm>
          <a:prstGeom prst="rect">
            <a:avLst/>
          </a:prstGeom>
        </p:spPr>
        <p:txBody>
          <a:bodyPr wrap="square">
            <a:spAutoFit/>
          </a:bodyPr>
          <a:lstStyle/>
          <a:p>
            <a:r>
              <a:rPr lang="en-US" sz="2400" dirty="0"/>
              <a:t>Want to learn more about our research on bioenergy crops and ecosystem services?</a:t>
            </a:r>
          </a:p>
          <a:p>
            <a:endParaRPr lang="en-US" dirty="0"/>
          </a:p>
          <a:p>
            <a:pPr algn="ctr"/>
            <a:r>
              <a:rPr lang="en-US" b="1" dirty="0">
                <a:solidFill>
                  <a:schemeClr val="accent6">
                    <a:lumMod val="50000"/>
                  </a:schemeClr>
                </a:solidFill>
              </a:rPr>
              <a:t>Visit our website : </a:t>
            </a:r>
            <a:r>
              <a:rPr lang="en-US" b="1" dirty="0">
                <a:solidFill>
                  <a:schemeClr val="accent6">
                    <a:lumMod val="50000"/>
                  </a:schemeClr>
                </a:solidFill>
                <a:hlinkClick r:id="rId6"/>
              </a:rPr>
              <a:t>web.evs.anl.gov/bioenergy</a:t>
            </a:r>
            <a:endParaRPr lang="en-US" b="1" dirty="0">
              <a:solidFill>
                <a:schemeClr val="accent6">
                  <a:lumMod val="50000"/>
                </a:schemeClr>
              </a:solidFill>
            </a:endParaRPr>
          </a:p>
        </p:txBody>
      </p:sp>
      <p:pic>
        <p:nvPicPr>
          <p:cNvPr id="16" name="Picture 4" descr="File:Argonnelablogo.PNG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2896" y="946555"/>
            <a:ext cx="1309273" cy="4577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p:cNvPicPr>
            <a:picLocks noChangeAspect="1"/>
          </p:cNvPicPr>
          <p:nvPr/>
        </p:nvPicPr>
        <p:blipFill>
          <a:blip r:embed="rId8"/>
          <a:stretch>
            <a:fillRect/>
          </a:stretch>
        </p:blipFill>
        <p:spPr>
          <a:xfrm>
            <a:off x="376325" y="270958"/>
            <a:ext cx="1273193" cy="995242"/>
          </a:xfrm>
          <a:prstGeom prst="rect">
            <a:avLst/>
          </a:prstGeom>
        </p:spPr>
      </p:pic>
    </p:spTree>
    <p:extLst>
      <p:ext uri="{BB962C8B-B14F-4D97-AF65-F5344CB8AC3E}">
        <p14:creationId xmlns:p14="http://schemas.microsoft.com/office/powerpoint/2010/main" val="129473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6890" y="107923"/>
            <a:ext cx="9793919" cy="955947"/>
            <a:chOff x="136890" y="107924"/>
            <a:chExt cx="9793919" cy="456555"/>
          </a:xfrm>
        </p:grpSpPr>
        <p:sp>
          <p:nvSpPr>
            <p:cNvPr id="4" name="Rectangle 3"/>
            <p:cNvSpPr/>
            <p:nvPr/>
          </p:nvSpPr>
          <p:spPr>
            <a:xfrm>
              <a:off x="136890" y="107924"/>
              <a:ext cx="9793919" cy="456555"/>
            </a:xfrm>
            <a:prstGeom prst="rect">
              <a:avLst/>
            </a:prstGeom>
            <a:solidFill>
              <a:schemeClr val="accent5">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47199" y="175431"/>
              <a:ext cx="8003127" cy="387885"/>
            </a:xfrm>
            <a:prstGeom prst="rect">
              <a:avLst/>
            </a:prstGeom>
            <a:noFill/>
          </p:spPr>
          <p:txBody>
            <a:bodyPr wrap="square" rtlCol="0">
              <a:spAutoFit/>
            </a:bodyPr>
            <a:lstStyle/>
            <a:p>
              <a:pPr algn="ctr"/>
              <a:r>
                <a:rPr lang="en-US" sz="3600" dirty="0">
                  <a:latin typeface="Bahnschrift" panose="020B0502040204020203" pitchFamily="34" charset="0"/>
                </a:rPr>
                <a:t>More Info - Defining Marginalities</a:t>
              </a:r>
            </a:p>
          </p:txBody>
        </p:sp>
      </p:grpSp>
      <p:sp>
        <p:nvSpPr>
          <p:cNvPr id="7" name="TextBox 6">
            <a:extLst>
              <a:ext uri="{FF2B5EF4-FFF2-40B4-BE49-F238E27FC236}">
                <a16:creationId xmlns:a16="http://schemas.microsoft.com/office/drawing/2014/main" id="{BD9CA952-F00E-90BA-486B-E7FA8A0A8592}"/>
              </a:ext>
            </a:extLst>
          </p:cNvPr>
          <p:cNvSpPr txBox="1"/>
          <p:nvPr/>
        </p:nvSpPr>
        <p:spPr>
          <a:xfrm>
            <a:off x="857715" y="7017070"/>
            <a:ext cx="8187048" cy="421654"/>
          </a:xfrm>
          <a:prstGeom prst="rect">
            <a:avLst/>
          </a:prstGeom>
          <a:noFill/>
        </p:spPr>
        <p:txBody>
          <a:bodyPr wrap="square" rtlCol="0">
            <a:spAutoFit/>
          </a:bodyPr>
          <a:lstStyle/>
          <a:p>
            <a:pPr marL="0" marR="0" algn="ctr">
              <a:lnSpc>
                <a:spcPct val="107000"/>
              </a:lnSpc>
              <a:spcBef>
                <a:spcPts val="0"/>
              </a:spcBef>
              <a:spcAft>
                <a:spcPts val="800"/>
              </a:spcAft>
            </a:pPr>
            <a:r>
              <a:rPr lang="en-US"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For more information: </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Ssegane, H. and M.C. Negri, 2016, An Integrated Landscape Designed for Commodity and Bioenergy Crops in a Tile-Drained Agricultural Watershed.  Journal of Environmental Quality, 45:1588–1596, DOI:10.2134/jeq2015.10.0518.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FE038D62-B6A8-C9F7-8CE9-8AFC6E20B5C1}"/>
              </a:ext>
            </a:extLst>
          </p:cNvPr>
          <p:cNvSpPr txBox="1">
            <a:spLocks/>
          </p:cNvSpPr>
          <p:nvPr/>
        </p:nvSpPr>
        <p:spPr>
          <a:xfrm>
            <a:off x="-584791" y="2560006"/>
            <a:ext cx="6065134" cy="1801430"/>
          </a:xfrm>
          <a:prstGeom prst="rect">
            <a:avLst/>
          </a:prstGeom>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lvl="2"/>
            <a:r>
              <a:rPr lang="en-US" sz="2000" dirty="0"/>
              <a:t>National Commodity Crop Productivity Index (NCCPI) </a:t>
            </a:r>
          </a:p>
          <a:p>
            <a:pPr marL="1005840" lvl="2" indent="0">
              <a:buNone/>
            </a:pPr>
            <a:endParaRPr lang="en-US" sz="2000" dirty="0"/>
          </a:p>
          <a:p>
            <a:pPr lvl="2"/>
            <a:r>
              <a:rPr lang="en-US" sz="2000" dirty="0"/>
              <a:t>Soil Survey Geographic Database (SSURGO)</a:t>
            </a:r>
          </a:p>
          <a:p>
            <a:pPr lvl="3"/>
            <a:r>
              <a:rPr lang="en-US" sz="1780" dirty="0"/>
              <a:t>Soil drainage</a:t>
            </a:r>
          </a:p>
          <a:p>
            <a:pPr lvl="3"/>
            <a:r>
              <a:rPr lang="en-US" sz="1780" dirty="0"/>
              <a:t>Frequency of water ponding</a:t>
            </a:r>
          </a:p>
          <a:p>
            <a:pPr lvl="3"/>
            <a:r>
              <a:rPr lang="en-US" sz="1780" dirty="0"/>
              <a:t>Frequency of flooding</a:t>
            </a:r>
          </a:p>
          <a:p>
            <a:pPr lvl="3"/>
            <a:r>
              <a:rPr lang="en-US" sz="1780" dirty="0"/>
              <a:t>Surface runoff</a:t>
            </a:r>
          </a:p>
        </p:txBody>
      </p:sp>
      <p:sp>
        <p:nvSpPr>
          <p:cNvPr id="18" name="TextBox 17"/>
          <p:cNvSpPr txBox="1"/>
          <p:nvPr/>
        </p:nvSpPr>
        <p:spPr>
          <a:xfrm>
            <a:off x="219762" y="1334656"/>
            <a:ext cx="5335929" cy="769441"/>
          </a:xfrm>
          <a:prstGeom prst="rect">
            <a:avLst/>
          </a:prstGeom>
          <a:noFill/>
        </p:spPr>
        <p:txBody>
          <a:bodyPr wrap="square" rtlCol="0">
            <a:spAutoFit/>
          </a:bodyPr>
          <a:lstStyle/>
          <a:p>
            <a:pPr algn="ctr"/>
            <a:r>
              <a:rPr lang="en-US" sz="2200" dirty="0"/>
              <a:t>The following datasets were used to define the marginalities used in SUPERBEEST</a:t>
            </a:r>
          </a:p>
        </p:txBody>
      </p:sp>
      <p:cxnSp>
        <p:nvCxnSpPr>
          <p:cNvPr id="22" name="Straight Connector 21"/>
          <p:cNvCxnSpPr/>
          <p:nvPr/>
        </p:nvCxnSpPr>
        <p:spPr>
          <a:xfrm>
            <a:off x="136890" y="2268771"/>
            <a:ext cx="547104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81418" y="1250235"/>
            <a:ext cx="3194612" cy="707886"/>
          </a:xfrm>
          <a:prstGeom prst="rect">
            <a:avLst/>
          </a:prstGeom>
          <a:noFill/>
        </p:spPr>
        <p:txBody>
          <a:bodyPr wrap="square" rtlCol="0">
            <a:spAutoFit/>
          </a:bodyPr>
          <a:lstStyle/>
          <a:p>
            <a:pPr algn="ctr"/>
            <a:r>
              <a:rPr lang="en-US" sz="2000" b="1" dirty="0">
                <a:solidFill>
                  <a:schemeClr val="accent6">
                    <a:lumMod val="50000"/>
                  </a:schemeClr>
                </a:solidFill>
              </a:rPr>
              <a:t>NCCPI &amp; SSURGO Classifications</a:t>
            </a:r>
          </a:p>
        </p:txBody>
      </p:sp>
      <p:sp>
        <p:nvSpPr>
          <p:cNvPr id="29" name="TextBox 28"/>
          <p:cNvSpPr txBox="1"/>
          <p:nvPr/>
        </p:nvSpPr>
        <p:spPr>
          <a:xfrm>
            <a:off x="6904073" y="5982788"/>
            <a:ext cx="1949302" cy="646331"/>
          </a:xfrm>
          <a:prstGeom prst="rect">
            <a:avLst/>
          </a:prstGeom>
          <a:noFill/>
        </p:spPr>
        <p:txBody>
          <a:bodyPr wrap="square" rtlCol="0">
            <a:spAutoFit/>
          </a:bodyPr>
          <a:lstStyle/>
          <a:p>
            <a:r>
              <a:rPr lang="en-US" dirty="0"/>
              <a:t>0 = not marginal</a:t>
            </a:r>
          </a:p>
          <a:p>
            <a:r>
              <a:rPr lang="en-US" dirty="0"/>
              <a:t>1 = marginal</a:t>
            </a:r>
          </a:p>
        </p:txBody>
      </p:sp>
      <p:pic>
        <p:nvPicPr>
          <p:cNvPr id="13" name="Picture 12"/>
          <p:cNvPicPr>
            <a:picLocks noChangeAspect="1"/>
          </p:cNvPicPr>
          <p:nvPr/>
        </p:nvPicPr>
        <p:blipFill>
          <a:blip r:embed="rId3"/>
          <a:stretch>
            <a:fillRect/>
          </a:stretch>
        </p:blipFill>
        <p:spPr>
          <a:xfrm>
            <a:off x="5761658" y="2046705"/>
            <a:ext cx="5220267" cy="408531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473" y="182852"/>
            <a:ext cx="989143" cy="758102"/>
          </a:xfrm>
          <a:prstGeom prst="rect">
            <a:avLst/>
          </a:prstGeom>
        </p:spPr>
      </p:pic>
    </p:spTree>
    <p:extLst>
      <p:ext uri="{BB962C8B-B14F-4D97-AF65-F5344CB8AC3E}">
        <p14:creationId xmlns:p14="http://schemas.microsoft.com/office/powerpoint/2010/main" val="2130816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6890" y="107924"/>
            <a:ext cx="9793919" cy="760756"/>
            <a:chOff x="136890" y="107924"/>
            <a:chExt cx="9793919" cy="456555"/>
          </a:xfrm>
        </p:grpSpPr>
        <p:sp>
          <p:nvSpPr>
            <p:cNvPr id="4" name="Rectangle 3"/>
            <p:cNvSpPr/>
            <p:nvPr/>
          </p:nvSpPr>
          <p:spPr>
            <a:xfrm>
              <a:off x="136890" y="107924"/>
              <a:ext cx="9793919" cy="456555"/>
            </a:xfrm>
            <a:prstGeom prst="rect">
              <a:avLst/>
            </a:prstGeom>
            <a:solidFill>
              <a:schemeClr val="accent5">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26042" y="134208"/>
              <a:ext cx="7803264" cy="387885"/>
            </a:xfrm>
            <a:prstGeom prst="rect">
              <a:avLst/>
            </a:prstGeom>
            <a:noFill/>
          </p:spPr>
          <p:txBody>
            <a:bodyPr wrap="square" rtlCol="0">
              <a:spAutoFit/>
            </a:bodyPr>
            <a:lstStyle/>
            <a:p>
              <a:pPr algn="ctr"/>
              <a:r>
                <a:rPr lang="en-US" sz="3600" dirty="0">
                  <a:latin typeface="Bahnschrift" panose="020B0502040204020203" pitchFamily="34" charset="0"/>
                </a:rPr>
                <a:t>More Info - Defining Marginalities</a:t>
              </a:r>
            </a:p>
          </p:txBody>
        </p:sp>
      </p:grpSp>
      <p:sp>
        <p:nvSpPr>
          <p:cNvPr id="7" name="TextBox 6">
            <a:extLst>
              <a:ext uri="{FF2B5EF4-FFF2-40B4-BE49-F238E27FC236}">
                <a16:creationId xmlns:a16="http://schemas.microsoft.com/office/drawing/2014/main" id="{BD9CA952-F00E-90BA-486B-E7FA8A0A8592}"/>
              </a:ext>
            </a:extLst>
          </p:cNvPr>
          <p:cNvSpPr txBox="1"/>
          <p:nvPr/>
        </p:nvSpPr>
        <p:spPr>
          <a:xfrm>
            <a:off x="18677" y="7017703"/>
            <a:ext cx="3814915" cy="685059"/>
          </a:xfrm>
          <a:prstGeom prst="rect">
            <a:avLst/>
          </a:prstGeom>
          <a:noFill/>
        </p:spPr>
        <p:txBody>
          <a:bodyPr wrap="square" rtlCol="0">
            <a:spAutoFit/>
          </a:bodyPr>
          <a:lstStyle/>
          <a:p>
            <a:pPr marL="0" marR="0" algn="ctr">
              <a:lnSpc>
                <a:spcPct val="107000"/>
              </a:lnSpc>
              <a:spcBef>
                <a:spcPts val="0"/>
              </a:spcBef>
              <a:spcAft>
                <a:spcPts val="800"/>
              </a:spcAft>
            </a:pPr>
            <a:r>
              <a:rPr lang="en-US" sz="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For more information: </a:t>
            </a: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Ssegane, H. and M.C. Negri, 2016, An Integrated Landscape Designed for Commodity and Bioenergy Crops in a Tile-Drained Agricultural Watershed.  Journal of Environmental Quality, 45:1588–1596, DOI:10.2134/jeq2015.10.0518.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FE038D62-B6A8-C9F7-8CE9-8AFC6E20B5C1}"/>
              </a:ext>
            </a:extLst>
          </p:cNvPr>
          <p:cNvSpPr txBox="1">
            <a:spLocks/>
          </p:cNvSpPr>
          <p:nvPr/>
        </p:nvSpPr>
        <p:spPr>
          <a:xfrm>
            <a:off x="0" y="1808821"/>
            <a:ext cx="9617532" cy="371815"/>
          </a:xfrm>
          <a:prstGeom prst="rect">
            <a:avLst/>
          </a:prstGeom>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lvl="2"/>
            <a:r>
              <a:rPr lang="en-US" sz="1800" dirty="0"/>
              <a:t>U.S. Geological Survey products: to assess potential for nitrate and pesticide leaching</a:t>
            </a:r>
          </a:p>
        </p:txBody>
      </p:sp>
      <p:sp>
        <p:nvSpPr>
          <p:cNvPr id="18" name="TextBox 17"/>
          <p:cNvSpPr txBox="1"/>
          <p:nvPr/>
        </p:nvSpPr>
        <p:spPr>
          <a:xfrm>
            <a:off x="529170" y="1046984"/>
            <a:ext cx="8907437" cy="769441"/>
          </a:xfrm>
          <a:prstGeom prst="rect">
            <a:avLst/>
          </a:prstGeom>
          <a:noFill/>
        </p:spPr>
        <p:txBody>
          <a:bodyPr wrap="square" rtlCol="0">
            <a:spAutoFit/>
          </a:bodyPr>
          <a:lstStyle/>
          <a:p>
            <a:pPr algn="ctr"/>
            <a:r>
              <a:rPr lang="en-US" sz="2200" dirty="0"/>
              <a:t>The following datasets were used to define the </a:t>
            </a:r>
            <a:r>
              <a:rPr lang="en-US" sz="2200" u="sng" dirty="0"/>
              <a:t>nitrate and pesticide leaching</a:t>
            </a:r>
            <a:r>
              <a:rPr lang="en-US" sz="2200" dirty="0"/>
              <a:t> marginalities in SUPERBEEST</a:t>
            </a:r>
          </a:p>
        </p:txBody>
      </p:sp>
      <p:cxnSp>
        <p:nvCxnSpPr>
          <p:cNvPr id="22" name="Straight Connector 21"/>
          <p:cNvCxnSpPr/>
          <p:nvPr/>
        </p:nvCxnSpPr>
        <p:spPr>
          <a:xfrm>
            <a:off x="178078" y="2203077"/>
            <a:ext cx="9609622"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71727" y="2267344"/>
            <a:ext cx="1985059" cy="338554"/>
          </a:xfrm>
          <a:prstGeom prst="rect">
            <a:avLst/>
          </a:prstGeom>
          <a:noFill/>
        </p:spPr>
        <p:txBody>
          <a:bodyPr wrap="square" rtlCol="0">
            <a:spAutoFit/>
          </a:bodyPr>
          <a:lstStyle/>
          <a:p>
            <a:r>
              <a:rPr lang="en-US" sz="1600" dirty="0">
                <a:solidFill>
                  <a:schemeClr val="accent6">
                    <a:lumMod val="50000"/>
                  </a:schemeClr>
                </a:solidFill>
              </a:rPr>
              <a:t>Leaching in Illinois</a:t>
            </a:r>
          </a:p>
        </p:txBody>
      </p:sp>
      <p:sp>
        <p:nvSpPr>
          <p:cNvPr id="14" name="TextBox 13"/>
          <p:cNvSpPr txBox="1"/>
          <p:nvPr/>
        </p:nvSpPr>
        <p:spPr>
          <a:xfrm>
            <a:off x="309713" y="2545512"/>
            <a:ext cx="3182679" cy="523220"/>
          </a:xfrm>
          <a:prstGeom prst="rect">
            <a:avLst/>
          </a:prstGeom>
          <a:noFill/>
        </p:spPr>
        <p:txBody>
          <a:bodyPr wrap="square" rtlCol="0">
            <a:spAutoFit/>
          </a:bodyPr>
          <a:lstStyle/>
          <a:p>
            <a:pPr algn="ctr"/>
            <a:r>
              <a:rPr lang="en-US" sz="1400" dirty="0"/>
              <a:t>Past work in Illinois was based on the Keefer (1995) method</a:t>
            </a:r>
          </a:p>
        </p:txBody>
      </p:sp>
      <p:sp>
        <p:nvSpPr>
          <p:cNvPr id="29" name="TextBox 28"/>
          <p:cNvSpPr txBox="1"/>
          <p:nvPr/>
        </p:nvSpPr>
        <p:spPr>
          <a:xfrm>
            <a:off x="5699992" y="2270484"/>
            <a:ext cx="3777829" cy="338554"/>
          </a:xfrm>
          <a:prstGeom prst="rect">
            <a:avLst/>
          </a:prstGeom>
          <a:noFill/>
        </p:spPr>
        <p:txBody>
          <a:bodyPr wrap="square" rtlCol="0">
            <a:spAutoFit/>
          </a:bodyPr>
          <a:lstStyle/>
          <a:p>
            <a:r>
              <a:rPr lang="en-US" sz="1600" dirty="0">
                <a:solidFill>
                  <a:schemeClr val="accent6">
                    <a:lumMod val="50000"/>
                  </a:schemeClr>
                </a:solidFill>
              </a:rPr>
              <a:t>Leaching in the U.S. Midwest</a:t>
            </a:r>
          </a:p>
        </p:txBody>
      </p:sp>
      <p:graphicFrame>
        <p:nvGraphicFramePr>
          <p:cNvPr id="17" name="Table 16"/>
          <p:cNvGraphicFramePr>
            <a:graphicFrameLocks noGrp="1"/>
          </p:cNvGraphicFramePr>
          <p:nvPr>
            <p:extLst>
              <p:ext uri="{D42A27DB-BD31-4B8C-83A1-F6EECF244321}">
                <p14:modId xmlns:p14="http://schemas.microsoft.com/office/powerpoint/2010/main" val="2445164447"/>
              </p:ext>
            </p:extLst>
          </p:nvPr>
        </p:nvGraphicFramePr>
        <p:xfrm>
          <a:off x="4325568" y="3347273"/>
          <a:ext cx="5358808" cy="1863853"/>
        </p:xfrm>
        <a:graphic>
          <a:graphicData uri="http://schemas.openxmlformats.org/drawingml/2006/table">
            <a:tbl>
              <a:tblPr firstRow="1" bandRow="1">
                <a:tableStyleId>{5C22544A-7EE6-4342-B048-85BDC9FD1C3A}</a:tableStyleId>
              </a:tblPr>
              <a:tblGrid>
                <a:gridCol w="2612560">
                  <a:extLst>
                    <a:ext uri="{9D8B030D-6E8A-4147-A177-3AD203B41FA5}">
                      <a16:colId xmlns:a16="http://schemas.microsoft.com/office/drawing/2014/main" val="2318751478"/>
                    </a:ext>
                  </a:extLst>
                </a:gridCol>
                <a:gridCol w="2746248">
                  <a:extLst>
                    <a:ext uri="{9D8B030D-6E8A-4147-A177-3AD203B41FA5}">
                      <a16:colId xmlns:a16="http://schemas.microsoft.com/office/drawing/2014/main" val="3194835029"/>
                    </a:ext>
                  </a:extLst>
                </a:gridCol>
              </a:tblGrid>
              <a:tr h="400813">
                <a:tc>
                  <a:txBody>
                    <a:bodyPr/>
                    <a:lstStyle/>
                    <a:p>
                      <a:pPr algn="ctr"/>
                      <a:r>
                        <a:rPr lang="en-US" sz="1400" dirty="0"/>
                        <a:t>Data Source</a:t>
                      </a:r>
                    </a:p>
                  </a:txBody>
                  <a:tcPr anchor="ctr"/>
                </a:tc>
                <a:tc>
                  <a:txBody>
                    <a:bodyPr/>
                    <a:lstStyle/>
                    <a:p>
                      <a:pPr algn="ctr"/>
                      <a:r>
                        <a:rPr lang="en-US" sz="1400" dirty="0"/>
                        <a:t>Marginal Classification</a:t>
                      </a:r>
                    </a:p>
                  </a:txBody>
                  <a:tcPr anchor="ctr"/>
                </a:tc>
                <a:extLst>
                  <a:ext uri="{0D108BD9-81ED-4DB2-BD59-A6C34878D82A}">
                    <a16:rowId xmlns:a16="http://schemas.microsoft.com/office/drawing/2014/main" val="3837051087"/>
                  </a:ext>
                </a:extLst>
              </a:tr>
              <a:tr h="697641">
                <a:tc>
                  <a:txBody>
                    <a:bodyPr/>
                    <a:lstStyle/>
                    <a:p>
                      <a:pPr algn="ctr"/>
                      <a:r>
                        <a:rPr lang="en-US" sz="1400" dirty="0"/>
                        <a:t>USGS</a:t>
                      </a:r>
                      <a:r>
                        <a:rPr lang="en-US" sz="1400" baseline="0" dirty="0"/>
                        <a:t> mapping of the t</a:t>
                      </a:r>
                      <a:r>
                        <a:rPr lang="en-US" sz="1400" dirty="0"/>
                        <a:t>hickness of surficial sandy aquifers in the</a:t>
                      </a:r>
                      <a:r>
                        <a:rPr lang="en-US" sz="1400" baseline="0" dirty="0"/>
                        <a:t> Midwest</a:t>
                      </a:r>
                      <a:endParaRPr lang="en-US" sz="1400" dirty="0"/>
                    </a:p>
                  </a:txBody>
                  <a:tcPr anchor="ctr"/>
                </a:tc>
                <a:tc>
                  <a:txBody>
                    <a:bodyPr/>
                    <a:lstStyle/>
                    <a:p>
                      <a:pPr algn="ctr"/>
                      <a:r>
                        <a:rPr lang="en-US" sz="1400" dirty="0"/>
                        <a:t>Areas with a suitably thick (&gt;4 m) surficial sandy aquifer </a:t>
                      </a:r>
                      <a:r>
                        <a:rPr lang="en-US" sz="1400" baseline="0" dirty="0"/>
                        <a:t>(for pesticide, soil organic matter &lt; </a:t>
                      </a:r>
                      <a:r>
                        <a:rPr lang="en-US" sz="1400" baseline="0" dirty="0">
                          <a:solidFill>
                            <a:schemeClr val="tx1"/>
                          </a:solidFill>
                        </a:rPr>
                        <a:t>3%</a:t>
                      </a:r>
                      <a:r>
                        <a:rPr lang="en-US" sz="1400" baseline="0" dirty="0"/>
                        <a:t>)</a:t>
                      </a:r>
                      <a:endParaRPr lang="en-US" sz="1400" dirty="0"/>
                    </a:p>
                  </a:txBody>
                  <a:tcPr anchor="ctr"/>
                </a:tc>
                <a:extLst>
                  <a:ext uri="{0D108BD9-81ED-4DB2-BD59-A6C34878D82A}">
                    <a16:rowId xmlns:a16="http://schemas.microsoft.com/office/drawing/2014/main" val="486084082"/>
                  </a:ext>
                </a:extLst>
              </a:tr>
              <a:tr h="697641">
                <a:tc>
                  <a:txBody>
                    <a:bodyPr/>
                    <a:lstStyle/>
                    <a:p>
                      <a:pPr algn="ctr"/>
                      <a:r>
                        <a:rPr lang="en-US" sz="1400" dirty="0"/>
                        <a:t>USGS mapping of karst – susceptible areas with</a:t>
                      </a:r>
                      <a:r>
                        <a:rPr lang="en-US" sz="1400" baseline="0" dirty="0"/>
                        <a:t> carbonate rocks near the land surface</a:t>
                      </a:r>
                      <a:endParaRPr lang="en-US" sz="1400" dirty="0"/>
                    </a:p>
                  </a:txBody>
                  <a:tcPr anchor="ct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1400" dirty="0"/>
                        <a:t>Areas with carbonate rock at or near the surface </a:t>
                      </a:r>
                      <a:r>
                        <a:rPr lang="en-US" sz="1400" baseline="0" dirty="0"/>
                        <a:t>(for pesticide, soil organic matter &lt; </a:t>
                      </a:r>
                      <a:r>
                        <a:rPr lang="en-US" sz="1400" baseline="0" dirty="0">
                          <a:solidFill>
                            <a:schemeClr val="tx1"/>
                          </a:solidFill>
                        </a:rPr>
                        <a:t>3%</a:t>
                      </a:r>
                      <a:r>
                        <a:rPr lang="en-US" sz="1400" baseline="0" dirty="0"/>
                        <a:t>)</a:t>
                      </a:r>
                      <a:endParaRPr lang="en-US" sz="1400" dirty="0"/>
                    </a:p>
                  </a:txBody>
                  <a:tcPr anchor="ctr"/>
                </a:tc>
                <a:extLst>
                  <a:ext uri="{0D108BD9-81ED-4DB2-BD59-A6C34878D82A}">
                    <a16:rowId xmlns:a16="http://schemas.microsoft.com/office/drawing/2014/main" val="1146662700"/>
                  </a:ext>
                </a:extLst>
              </a:tr>
            </a:tbl>
          </a:graphicData>
        </a:graphic>
      </p:graphicFrame>
      <p:sp>
        <p:nvSpPr>
          <p:cNvPr id="21" name="TextBox 20"/>
          <p:cNvSpPr txBox="1"/>
          <p:nvPr/>
        </p:nvSpPr>
        <p:spPr>
          <a:xfrm>
            <a:off x="4914895" y="2651490"/>
            <a:ext cx="4180154" cy="646331"/>
          </a:xfrm>
          <a:prstGeom prst="rect">
            <a:avLst/>
          </a:prstGeom>
          <a:noFill/>
        </p:spPr>
        <p:txBody>
          <a:bodyPr wrap="square" rtlCol="0">
            <a:spAutoFit/>
          </a:bodyPr>
          <a:lstStyle/>
          <a:p>
            <a:pPr algn="ctr"/>
            <a:r>
              <a:rPr lang="en-US" dirty="0"/>
              <a:t>Similar approach to map the U.S. Midwest based on available USGS information</a:t>
            </a:r>
          </a:p>
        </p:txBody>
      </p:sp>
      <p:pic>
        <p:nvPicPr>
          <p:cNvPr id="33" name="Picture 7">
            <a:extLst>
              <a:ext uri="{FF2B5EF4-FFF2-40B4-BE49-F238E27FC236}">
                <a16:creationId xmlns:a16="http://schemas.microsoft.com/office/drawing/2014/main" id="{191DDA90-7C2B-0F6D-5971-E4BECC3C03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25568" y="5318812"/>
            <a:ext cx="2094072" cy="195983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749398" y="4854750"/>
            <a:ext cx="2322475" cy="2108823"/>
            <a:chOff x="339605" y="4832369"/>
            <a:chExt cx="2620875" cy="2331197"/>
          </a:xfrm>
        </p:grpSpPr>
        <p:pic>
          <p:nvPicPr>
            <p:cNvPr id="28" name="Picture 27">
              <a:extLst>
                <a:ext uri="{FF2B5EF4-FFF2-40B4-BE49-F238E27FC236}">
                  <a16:creationId xmlns:a16="http://schemas.microsoft.com/office/drawing/2014/main" id="{13F1A1E0-C1D5-001F-95BB-D3F4AA307EF1}"/>
                </a:ext>
              </a:extLst>
            </p:cNvPr>
            <p:cNvPicPr>
              <a:picLocks noChangeAspect="1"/>
            </p:cNvPicPr>
            <p:nvPr/>
          </p:nvPicPr>
          <p:blipFill>
            <a:blip r:embed="rId4"/>
            <a:stretch>
              <a:fillRect/>
            </a:stretch>
          </p:blipFill>
          <p:spPr>
            <a:xfrm>
              <a:off x="339605" y="4837116"/>
              <a:ext cx="1275886" cy="2326450"/>
            </a:xfrm>
            <a:prstGeom prst="rect">
              <a:avLst/>
            </a:prstGeom>
          </p:spPr>
        </p:pic>
        <p:pic>
          <p:nvPicPr>
            <p:cNvPr id="27" name="Picture 26">
              <a:extLst>
                <a:ext uri="{FF2B5EF4-FFF2-40B4-BE49-F238E27FC236}">
                  <a16:creationId xmlns:a16="http://schemas.microsoft.com/office/drawing/2014/main" id="{722E279B-E438-2FE1-347A-71299A6EBD5E}"/>
                </a:ext>
              </a:extLst>
            </p:cNvPr>
            <p:cNvPicPr>
              <a:picLocks noChangeAspect="1"/>
            </p:cNvPicPr>
            <p:nvPr/>
          </p:nvPicPr>
          <p:blipFill>
            <a:blip r:embed="rId5"/>
            <a:stretch>
              <a:fillRect/>
            </a:stretch>
          </p:blipFill>
          <p:spPr>
            <a:xfrm>
              <a:off x="1661404" y="4837116"/>
              <a:ext cx="1299076" cy="2326450"/>
            </a:xfrm>
            <a:prstGeom prst="rect">
              <a:avLst/>
            </a:prstGeom>
          </p:spPr>
        </p:pic>
        <p:sp>
          <p:nvSpPr>
            <p:cNvPr id="34" name="TextBox 33"/>
            <p:cNvSpPr txBox="1"/>
            <p:nvPr/>
          </p:nvSpPr>
          <p:spPr>
            <a:xfrm>
              <a:off x="536973" y="4832369"/>
              <a:ext cx="1191162" cy="369332"/>
            </a:xfrm>
            <a:prstGeom prst="rect">
              <a:avLst/>
            </a:prstGeom>
            <a:noFill/>
          </p:spPr>
          <p:txBody>
            <a:bodyPr wrap="square" rtlCol="0">
              <a:spAutoFit/>
            </a:bodyPr>
            <a:lstStyle/>
            <a:p>
              <a:r>
                <a:rPr lang="en-US" dirty="0"/>
                <a:t>Nitrate</a:t>
              </a:r>
            </a:p>
          </p:txBody>
        </p:sp>
        <p:sp>
          <p:nvSpPr>
            <p:cNvPr id="35" name="TextBox 34"/>
            <p:cNvSpPr txBox="1"/>
            <p:nvPr/>
          </p:nvSpPr>
          <p:spPr>
            <a:xfrm>
              <a:off x="1769318" y="4842791"/>
              <a:ext cx="1191162" cy="369332"/>
            </a:xfrm>
            <a:prstGeom prst="rect">
              <a:avLst/>
            </a:prstGeom>
            <a:noFill/>
          </p:spPr>
          <p:txBody>
            <a:bodyPr wrap="square" rtlCol="0">
              <a:spAutoFit/>
            </a:bodyPr>
            <a:lstStyle/>
            <a:p>
              <a:r>
                <a:rPr lang="en-US" dirty="0"/>
                <a:t>Pesticide</a:t>
              </a:r>
            </a:p>
          </p:txBody>
        </p:sp>
      </p:grpSp>
      <p:sp>
        <p:nvSpPr>
          <p:cNvPr id="37" name="TextBox 36"/>
          <p:cNvSpPr txBox="1"/>
          <p:nvPr/>
        </p:nvSpPr>
        <p:spPr>
          <a:xfrm>
            <a:off x="4846022" y="5615683"/>
            <a:ext cx="1226288" cy="369332"/>
          </a:xfrm>
          <a:prstGeom prst="rect">
            <a:avLst/>
          </a:prstGeom>
          <a:noFill/>
        </p:spPr>
        <p:txBody>
          <a:bodyPr wrap="square" rtlCol="0">
            <a:spAutoFit/>
          </a:bodyPr>
          <a:lstStyle/>
          <a:p>
            <a:r>
              <a:rPr lang="en-US" dirty="0"/>
              <a:t>Thickness</a:t>
            </a:r>
          </a:p>
        </p:txBody>
      </p:sp>
      <p:pic>
        <p:nvPicPr>
          <p:cNvPr id="38" name="Picture 2">
            <a:extLst>
              <a:ext uri="{FF2B5EF4-FFF2-40B4-BE49-F238E27FC236}">
                <a16:creationId xmlns:a16="http://schemas.microsoft.com/office/drawing/2014/main" id="{58ACACB9-F189-8566-3C8E-DD38641315A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01126" y="5318812"/>
            <a:ext cx="3083250" cy="196656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408468" y="5782027"/>
            <a:ext cx="1860697" cy="369332"/>
          </a:xfrm>
          <a:prstGeom prst="rect">
            <a:avLst/>
          </a:prstGeom>
          <a:noFill/>
        </p:spPr>
        <p:txBody>
          <a:bodyPr wrap="square" rtlCol="0">
            <a:spAutoFit/>
          </a:bodyPr>
          <a:lstStyle/>
          <a:p>
            <a:r>
              <a:rPr lang="en-US" dirty="0"/>
              <a:t>Carbonate Rock</a:t>
            </a:r>
          </a:p>
        </p:txBody>
      </p:sp>
      <p:sp>
        <p:nvSpPr>
          <p:cNvPr id="40" name="Rectangle 9">
            <a:extLst>
              <a:ext uri="{FF2B5EF4-FFF2-40B4-BE49-F238E27FC236}">
                <a16:creationId xmlns:a16="http://schemas.microsoft.com/office/drawing/2014/main" id="{CFB5EA42-BD7D-1710-7772-E56FB36DB986}"/>
              </a:ext>
            </a:extLst>
          </p:cNvPr>
          <p:cNvSpPr>
            <a:spLocks noChangeArrowheads="1"/>
          </p:cNvSpPr>
          <p:nvPr/>
        </p:nvSpPr>
        <p:spPr bwMode="auto">
          <a:xfrm>
            <a:off x="4641011" y="7278649"/>
            <a:ext cx="1636309"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1050" dirty="0">
                <a:latin typeface="Calibri" panose="020F0502020204030204" pitchFamily="34" charset="0"/>
                <a:ea typeface="Calibri" panose="020F0502020204030204" pitchFamily="34" charset="0"/>
                <a:cs typeface="Calibri" panose="020F0502020204030204" pitchFamily="34" charset="0"/>
              </a:rPr>
              <a:t>source: modified from Yager et al. 2020  </a:t>
            </a:r>
            <a:endParaRPr lang="en-US" altLang="en-US" dirty="0">
              <a:latin typeface="Arial" panose="020B0604020202020204" pitchFamily="34" charset="0"/>
            </a:endParaRPr>
          </a:p>
        </p:txBody>
      </p:sp>
      <p:sp>
        <p:nvSpPr>
          <p:cNvPr id="41" name="TextBox 40">
            <a:extLst>
              <a:ext uri="{FF2B5EF4-FFF2-40B4-BE49-F238E27FC236}">
                <a16:creationId xmlns:a16="http://schemas.microsoft.com/office/drawing/2014/main" id="{C8C8A674-7726-1408-0B96-BF62A66A51DD}"/>
              </a:ext>
            </a:extLst>
          </p:cNvPr>
          <p:cNvSpPr txBox="1"/>
          <p:nvPr/>
        </p:nvSpPr>
        <p:spPr>
          <a:xfrm>
            <a:off x="7521792" y="7240177"/>
            <a:ext cx="1437972" cy="430887"/>
          </a:xfrm>
          <a:prstGeom prst="rect">
            <a:avLst/>
          </a:prstGeom>
          <a:noFill/>
        </p:spPr>
        <p:txBody>
          <a:bodyPr wrap="square">
            <a:spAutoFit/>
          </a:bodyPr>
          <a:lstStyle/>
          <a:p>
            <a:pPr algn="ctr"/>
            <a:r>
              <a:rPr lang="en-US" altLang="en-US" sz="1050" dirty="0">
                <a:latin typeface="Calibri" panose="020F0502020204030204" pitchFamily="34" charset="0"/>
                <a:ea typeface="Calibri" panose="020F0502020204030204" pitchFamily="34" charset="0"/>
                <a:cs typeface="Calibri" panose="020F0502020204030204" pitchFamily="34" charset="0"/>
              </a:rPr>
              <a:t>source: Weary and Doctor 2014</a:t>
            </a:r>
            <a:endParaRPr lang="en-US" sz="1050" dirty="0"/>
          </a:p>
        </p:txBody>
      </p:sp>
      <p:pic>
        <p:nvPicPr>
          <p:cNvPr id="10" name="Picture 9"/>
          <p:cNvPicPr>
            <a:picLocks noChangeAspect="1"/>
          </p:cNvPicPr>
          <p:nvPr/>
        </p:nvPicPr>
        <p:blipFill>
          <a:blip r:embed="rId7"/>
          <a:stretch>
            <a:fillRect/>
          </a:stretch>
        </p:blipFill>
        <p:spPr>
          <a:xfrm>
            <a:off x="-70824" y="3078993"/>
            <a:ext cx="3943752" cy="1685563"/>
          </a:xfrm>
          <a:prstGeom prst="rect">
            <a:avLst/>
          </a:prstGeom>
        </p:spPr>
      </p:pic>
      <p:cxnSp>
        <p:nvCxnSpPr>
          <p:cNvPr id="30" name="Straight Connector 29"/>
          <p:cNvCxnSpPr/>
          <p:nvPr/>
        </p:nvCxnSpPr>
        <p:spPr>
          <a:xfrm flipV="1">
            <a:off x="3906580" y="2203077"/>
            <a:ext cx="0" cy="5499685"/>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007" y="160382"/>
            <a:ext cx="827794" cy="634441"/>
          </a:xfrm>
          <a:prstGeom prst="rect">
            <a:avLst/>
          </a:prstGeom>
        </p:spPr>
      </p:pic>
      <p:sp>
        <p:nvSpPr>
          <p:cNvPr id="32" name="TextBox 31"/>
          <p:cNvSpPr txBox="1"/>
          <p:nvPr/>
        </p:nvSpPr>
        <p:spPr>
          <a:xfrm>
            <a:off x="971727" y="4523623"/>
            <a:ext cx="2414027" cy="276999"/>
          </a:xfrm>
          <a:prstGeom prst="rect">
            <a:avLst/>
          </a:prstGeom>
          <a:noFill/>
        </p:spPr>
        <p:txBody>
          <a:bodyPr wrap="square" rtlCol="0">
            <a:spAutoFit/>
          </a:bodyPr>
          <a:lstStyle/>
          <a:p>
            <a:r>
              <a:rPr lang="en-US" sz="1200" dirty="0"/>
              <a:t>0 = not marginal; 1 = marginal</a:t>
            </a:r>
          </a:p>
        </p:txBody>
      </p:sp>
    </p:spTree>
    <p:extLst>
      <p:ext uri="{BB962C8B-B14F-4D97-AF65-F5344CB8AC3E}">
        <p14:creationId xmlns:p14="http://schemas.microsoft.com/office/powerpoint/2010/main" val="340700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6890" y="107924"/>
            <a:ext cx="9793919" cy="760756"/>
            <a:chOff x="136890" y="107924"/>
            <a:chExt cx="9793919" cy="456555"/>
          </a:xfrm>
        </p:grpSpPr>
        <p:sp>
          <p:nvSpPr>
            <p:cNvPr id="4" name="Rectangle 3"/>
            <p:cNvSpPr/>
            <p:nvPr/>
          </p:nvSpPr>
          <p:spPr>
            <a:xfrm>
              <a:off x="136890" y="107924"/>
              <a:ext cx="9793919" cy="456555"/>
            </a:xfrm>
            <a:prstGeom prst="rect">
              <a:avLst/>
            </a:prstGeom>
            <a:solidFill>
              <a:schemeClr val="accent5">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9496" y="170813"/>
              <a:ext cx="9473788" cy="314002"/>
            </a:xfrm>
            <a:prstGeom prst="rect">
              <a:avLst/>
            </a:prstGeom>
            <a:noFill/>
          </p:spPr>
          <p:txBody>
            <a:bodyPr wrap="square" rtlCol="0">
              <a:spAutoFit/>
            </a:bodyPr>
            <a:lstStyle/>
            <a:p>
              <a:pPr algn="ctr"/>
              <a:r>
                <a:rPr lang="en-US" sz="2800" dirty="0">
                  <a:latin typeface="Bahnschrift" panose="020B0502040204020203" pitchFamily="34" charset="0"/>
                </a:rPr>
                <a:t>More Info – Defining Saturated Bioenergy Buffers</a:t>
              </a:r>
            </a:p>
          </p:txBody>
        </p:sp>
      </p:grpSp>
      <p:sp>
        <p:nvSpPr>
          <p:cNvPr id="18" name="TextBox 17"/>
          <p:cNvSpPr txBox="1"/>
          <p:nvPr/>
        </p:nvSpPr>
        <p:spPr>
          <a:xfrm>
            <a:off x="239311" y="996033"/>
            <a:ext cx="5584314" cy="1831271"/>
          </a:xfrm>
          <a:prstGeom prst="rect">
            <a:avLst/>
          </a:prstGeom>
          <a:noFill/>
        </p:spPr>
        <p:txBody>
          <a:bodyPr wrap="square" rtlCol="0">
            <a:spAutoFit/>
          </a:bodyPr>
          <a:lstStyle/>
          <a:p>
            <a:pPr algn="ctr"/>
            <a:r>
              <a:rPr lang="en-US" u="sng" dirty="0"/>
              <a:t>Saturated Bioenergy Buffers (SBBs) </a:t>
            </a:r>
            <a:r>
              <a:rPr lang="en-US" dirty="0"/>
              <a:t>can capture nutrient-rich, drainage water from a tile-drained system via a control structure and utilize it for growing bioenergy crops to:</a:t>
            </a:r>
          </a:p>
          <a:p>
            <a:pPr algn="ctr"/>
            <a:endParaRPr lang="en-US" sz="500" dirty="0"/>
          </a:p>
          <a:p>
            <a:pPr marL="342900" indent="-342900">
              <a:buFont typeface="+mj-lt"/>
              <a:buAutoNum type="arabicPeriod"/>
            </a:pPr>
            <a:r>
              <a:rPr lang="en-US" dirty="0">
                <a:solidFill>
                  <a:schemeClr val="accent6">
                    <a:lumMod val="50000"/>
                  </a:schemeClr>
                </a:solidFill>
              </a:rPr>
              <a:t>Improve farm economics</a:t>
            </a:r>
          </a:p>
          <a:p>
            <a:pPr marL="342900" indent="-342900">
              <a:buFont typeface="+mj-lt"/>
              <a:buAutoNum type="arabicPeriod"/>
            </a:pPr>
            <a:r>
              <a:rPr lang="en-US" dirty="0">
                <a:solidFill>
                  <a:schemeClr val="accent6">
                    <a:lumMod val="50000"/>
                  </a:schemeClr>
                </a:solidFill>
              </a:rPr>
              <a:t>Protect the environment from nutrient loss</a:t>
            </a:r>
          </a:p>
        </p:txBody>
      </p:sp>
      <p:grpSp>
        <p:nvGrpSpPr>
          <p:cNvPr id="10" name="Group 9"/>
          <p:cNvGrpSpPr/>
          <p:nvPr/>
        </p:nvGrpSpPr>
        <p:grpSpPr>
          <a:xfrm>
            <a:off x="6089333" y="1143505"/>
            <a:ext cx="3678443" cy="5774370"/>
            <a:chOff x="5933389" y="1027156"/>
            <a:chExt cx="3678443" cy="5774370"/>
          </a:xfrm>
        </p:grpSpPr>
        <p:pic>
          <p:nvPicPr>
            <p:cNvPr id="31" name="Picture 30">
              <a:extLst>
                <a:ext uri="{FF2B5EF4-FFF2-40B4-BE49-F238E27FC236}">
                  <a16:creationId xmlns:a16="http://schemas.microsoft.com/office/drawing/2014/main" id="{551D1BBE-098C-4550-A697-B114576920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3389" y="1419974"/>
              <a:ext cx="3678443" cy="4796777"/>
            </a:xfrm>
            <a:prstGeom prst="rect">
              <a:avLst/>
            </a:prstGeom>
          </p:spPr>
        </p:pic>
        <p:sp>
          <p:nvSpPr>
            <p:cNvPr id="32" name="TextBox 31"/>
            <p:cNvSpPr txBox="1"/>
            <p:nvPr/>
          </p:nvSpPr>
          <p:spPr>
            <a:xfrm>
              <a:off x="7010399" y="6216751"/>
              <a:ext cx="1949302" cy="584775"/>
            </a:xfrm>
            <a:prstGeom prst="rect">
              <a:avLst/>
            </a:prstGeom>
            <a:noFill/>
          </p:spPr>
          <p:txBody>
            <a:bodyPr wrap="square" rtlCol="0">
              <a:spAutoFit/>
            </a:bodyPr>
            <a:lstStyle/>
            <a:p>
              <a:r>
                <a:rPr lang="en-US" sz="1600" dirty="0"/>
                <a:t>0 = not suitable</a:t>
              </a:r>
            </a:p>
            <a:p>
              <a:r>
                <a:rPr lang="en-US" sz="1600" dirty="0"/>
                <a:t>1 = suitable</a:t>
              </a:r>
            </a:p>
          </p:txBody>
        </p:sp>
        <p:sp>
          <p:nvSpPr>
            <p:cNvPr id="2" name="TextBox 1"/>
            <p:cNvSpPr txBox="1"/>
            <p:nvPr/>
          </p:nvSpPr>
          <p:spPr>
            <a:xfrm>
              <a:off x="6216713" y="1027156"/>
              <a:ext cx="3239386" cy="369332"/>
            </a:xfrm>
            <a:prstGeom prst="rect">
              <a:avLst/>
            </a:prstGeom>
            <a:noFill/>
          </p:spPr>
          <p:txBody>
            <a:bodyPr wrap="square" rtlCol="0">
              <a:spAutoFit/>
            </a:bodyPr>
            <a:lstStyle/>
            <a:p>
              <a:r>
                <a:rPr lang="en-US" dirty="0">
                  <a:solidFill>
                    <a:schemeClr val="accent6">
                      <a:lumMod val="50000"/>
                    </a:schemeClr>
                  </a:solidFill>
                </a:rPr>
                <a:t>SBB Site Suitability Classification</a:t>
              </a:r>
            </a:p>
          </p:txBody>
        </p:sp>
      </p:grpSp>
      <p:grpSp>
        <p:nvGrpSpPr>
          <p:cNvPr id="11" name="Group 10"/>
          <p:cNvGrpSpPr/>
          <p:nvPr/>
        </p:nvGrpSpPr>
        <p:grpSpPr>
          <a:xfrm>
            <a:off x="136890" y="2891101"/>
            <a:ext cx="5839345" cy="2372490"/>
            <a:chOff x="136890" y="2891101"/>
            <a:chExt cx="5839345" cy="2372490"/>
          </a:xfrm>
        </p:grpSpPr>
        <p:pic>
          <p:nvPicPr>
            <p:cNvPr id="30" name="Picture 29">
              <a:extLst>
                <a:ext uri="{FF2B5EF4-FFF2-40B4-BE49-F238E27FC236}">
                  <a16:creationId xmlns:a16="http://schemas.microsoft.com/office/drawing/2014/main" id="{56E0E16E-A118-4DA6-9081-9F7A776D0B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890" y="2891101"/>
              <a:ext cx="3327135" cy="2370083"/>
            </a:xfrm>
            <a:prstGeom prst="rect">
              <a:avLst/>
            </a:prstGeom>
          </p:spPr>
        </p:pic>
        <p:pic>
          <p:nvPicPr>
            <p:cNvPr id="42" name="Content Placeholder 3">
              <a:extLst>
                <a:ext uri="{FF2B5EF4-FFF2-40B4-BE49-F238E27FC236}">
                  <a16:creationId xmlns:a16="http://schemas.microsoft.com/office/drawing/2014/main" id="{1D28F650-3BFB-4849-8140-209CEF19AB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438"/>
            <a:stretch/>
          </p:blipFill>
          <p:spPr bwMode="auto">
            <a:xfrm>
              <a:off x="3565152" y="2893508"/>
              <a:ext cx="2411083" cy="23700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F718A04-E886-4420-830D-5727E26DA381}"/>
                </a:ext>
              </a:extLst>
            </p:cNvPr>
            <p:cNvSpPr txBox="1"/>
            <p:nvPr/>
          </p:nvSpPr>
          <p:spPr>
            <a:xfrm>
              <a:off x="4660503" y="3041601"/>
              <a:ext cx="1202635" cy="584775"/>
            </a:xfrm>
            <a:prstGeom prst="rect">
              <a:avLst/>
            </a:prstGeom>
            <a:noFill/>
          </p:spPr>
          <p:txBody>
            <a:bodyPr wrap="square" rtlCol="0">
              <a:spAutoFit/>
            </a:bodyPr>
            <a:lstStyle/>
            <a:p>
              <a:pPr algn="ctr"/>
              <a:r>
                <a:rPr lang="en-US" sz="1600" dirty="0"/>
                <a:t>Lake Michigan</a:t>
              </a:r>
            </a:p>
          </p:txBody>
        </p:sp>
      </p:grpSp>
      <p:sp>
        <p:nvSpPr>
          <p:cNvPr id="8" name="TextBox 7"/>
          <p:cNvSpPr txBox="1"/>
          <p:nvPr/>
        </p:nvSpPr>
        <p:spPr>
          <a:xfrm>
            <a:off x="278824" y="5292613"/>
            <a:ext cx="5584314" cy="1677382"/>
          </a:xfrm>
          <a:prstGeom prst="rect">
            <a:avLst/>
          </a:prstGeom>
          <a:noFill/>
        </p:spPr>
        <p:txBody>
          <a:bodyPr wrap="square" rtlCol="0">
            <a:spAutoFit/>
          </a:bodyPr>
          <a:lstStyle/>
          <a:p>
            <a:pPr>
              <a:spcAft>
                <a:spcPts val="200"/>
              </a:spcAft>
            </a:pPr>
            <a:r>
              <a:rPr lang="en-US" u="sng" dirty="0">
                <a:solidFill>
                  <a:schemeClr val="accent6">
                    <a:lumMod val="50000"/>
                  </a:schemeClr>
                </a:solidFill>
              </a:rPr>
              <a:t>Site Suitability</a:t>
            </a:r>
          </a:p>
          <a:p>
            <a:pPr marL="285750" indent="-285750">
              <a:spcAft>
                <a:spcPts val="200"/>
              </a:spcAft>
              <a:buFont typeface="Arial" panose="020B0604020202020204" pitchFamily="34" charset="0"/>
              <a:buChar char="•"/>
            </a:pPr>
            <a:r>
              <a:rPr lang="en-US" sz="1600" dirty="0"/>
              <a:t>Riparian land only with width of 20-30m from the ditch or stream edge</a:t>
            </a:r>
          </a:p>
          <a:p>
            <a:pPr marL="285750" indent="-285750">
              <a:spcAft>
                <a:spcPts val="200"/>
              </a:spcAft>
              <a:buFont typeface="Arial" panose="020B0604020202020204" pitchFamily="34" charset="0"/>
              <a:buChar char="•"/>
            </a:pPr>
            <a:r>
              <a:rPr lang="en-US" sz="1600" dirty="0"/>
              <a:t>Requires inputs on soil, topography/slope, </a:t>
            </a:r>
            <a:r>
              <a:rPr lang="en-US" sz="1600" dirty="0" err="1"/>
              <a:t>landuse</a:t>
            </a:r>
            <a:r>
              <a:rPr lang="en-US" sz="1600" dirty="0"/>
              <a:t>/landcover, and </a:t>
            </a:r>
            <a:r>
              <a:rPr lang="en-US" sz="1600" dirty="0" err="1"/>
              <a:t>drainageway</a:t>
            </a:r>
            <a:r>
              <a:rPr lang="en-US" sz="1600" dirty="0"/>
              <a:t> locations</a:t>
            </a:r>
          </a:p>
          <a:p>
            <a:pPr marL="285750" indent="-285750">
              <a:spcAft>
                <a:spcPts val="200"/>
              </a:spcAft>
              <a:buFont typeface="Arial" panose="020B0604020202020204" pitchFamily="34" charset="0"/>
              <a:buChar char="•"/>
            </a:pPr>
            <a:r>
              <a:rPr lang="en-US" sz="1600" dirty="0"/>
              <a:t>Analysis is a GIS-based </a:t>
            </a:r>
            <a:r>
              <a:rPr lang="en-US" sz="1600" dirty="0" err="1"/>
              <a:t>multicriteria</a:t>
            </a:r>
            <a:r>
              <a:rPr lang="en-US" sz="1600" dirty="0"/>
              <a:t> decision analysis</a:t>
            </a:r>
          </a:p>
        </p:txBody>
      </p:sp>
      <p:sp>
        <p:nvSpPr>
          <p:cNvPr id="9" name="Rectangle 8"/>
          <p:cNvSpPr/>
          <p:nvPr/>
        </p:nvSpPr>
        <p:spPr>
          <a:xfrm>
            <a:off x="122880" y="7080162"/>
            <a:ext cx="9807929" cy="646331"/>
          </a:xfrm>
          <a:prstGeom prst="rect">
            <a:avLst/>
          </a:prstGeom>
        </p:spPr>
        <p:txBody>
          <a:bodyPr wrap="square">
            <a:spAutoFit/>
          </a:bodyPr>
          <a:lstStyle/>
          <a:p>
            <a:pPr lvl="0"/>
            <a:r>
              <a:rPr lang="en-US" sz="1200" dirty="0">
                <a:solidFill>
                  <a:schemeClr val="tx1">
                    <a:lumMod val="50000"/>
                  </a:schemeClr>
                </a:solidFill>
              </a:rPr>
              <a:t>For more info: </a:t>
            </a:r>
            <a:r>
              <a:rPr lang="en-US" sz="1200" dirty="0"/>
              <a:t>Cacho, J.F, J.J. Quinn, C.R. Zumpf, and M.C. Negri, 2021, Saturated Bioenergy Buffers: Site Suitability Classification and Estimated Areas of Candidate Sites in the U.S. Midwest under Three Scenarios: Argonne Technical Report ANL/EVS-21/2.  </a:t>
            </a:r>
            <a:r>
              <a:rPr lang="en-US" sz="1200" u="sng" dirty="0">
                <a:hlinkClick r:id="rId6"/>
              </a:rPr>
              <a:t>https://publications.anl.gov/anlpubs/2021/05/166535.pdf</a:t>
            </a:r>
            <a:endParaRPr lang="en-US" sz="12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311" y="164406"/>
            <a:ext cx="808744" cy="619840"/>
          </a:xfrm>
          <a:prstGeom prst="rect">
            <a:avLst/>
          </a:prstGeom>
        </p:spPr>
      </p:pic>
    </p:spTree>
    <p:extLst>
      <p:ext uri="{BB962C8B-B14F-4D97-AF65-F5344CB8AC3E}">
        <p14:creationId xmlns:p14="http://schemas.microsoft.com/office/powerpoint/2010/main" val="1026377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6890" y="107924"/>
            <a:ext cx="9793919" cy="760756"/>
            <a:chOff x="136890" y="107924"/>
            <a:chExt cx="9793919" cy="456555"/>
          </a:xfrm>
        </p:grpSpPr>
        <p:sp>
          <p:nvSpPr>
            <p:cNvPr id="4" name="Rectangle 3"/>
            <p:cNvSpPr/>
            <p:nvPr/>
          </p:nvSpPr>
          <p:spPr>
            <a:xfrm>
              <a:off x="136890" y="107924"/>
              <a:ext cx="9793919" cy="456555"/>
            </a:xfrm>
            <a:prstGeom prst="rect">
              <a:avLst/>
            </a:prstGeom>
            <a:solidFill>
              <a:schemeClr val="accent5">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9075" y="164941"/>
              <a:ext cx="9473788" cy="350943"/>
            </a:xfrm>
            <a:prstGeom prst="rect">
              <a:avLst/>
            </a:prstGeom>
            <a:noFill/>
          </p:spPr>
          <p:txBody>
            <a:bodyPr wrap="square" rtlCol="0">
              <a:spAutoFit/>
            </a:bodyPr>
            <a:lstStyle/>
            <a:p>
              <a:pPr algn="ctr"/>
              <a:r>
                <a:rPr lang="en-US" sz="3200" dirty="0">
                  <a:latin typeface="Bahnschrift" panose="020B0502040204020203" pitchFamily="34" charset="0"/>
                </a:rPr>
                <a:t>More Info – Biomass Processors</a:t>
              </a:r>
            </a:p>
          </p:txBody>
        </p:sp>
      </p:grpSp>
      <p:graphicFrame>
        <p:nvGraphicFramePr>
          <p:cNvPr id="8" name="Table 7"/>
          <p:cNvGraphicFramePr>
            <a:graphicFrameLocks noGrp="1"/>
          </p:cNvGraphicFramePr>
          <p:nvPr>
            <p:extLst>
              <p:ext uri="{D42A27DB-BD31-4B8C-83A1-F6EECF244321}">
                <p14:modId xmlns:p14="http://schemas.microsoft.com/office/powerpoint/2010/main" val="773458350"/>
              </p:ext>
            </p:extLst>
          </p:nvPr>
        </p:nvGraphicFramePr>
        <p:xfrm>
          <a:off x="1299055" y="2810523"/>
          <a:ext cx="7315201" cy="4629446"/>
        </p:xfrm>
        <a:graphic>
          <a:graphicData uri="http://schemas.openxmlformats.org/drawingml/2006/table">
            <a:tbl>
              <a:tblPr>
                <a:tableStyleId>{D7AC3CCA-C797-4891-BE02-D94E43425B78}</a:tableStyleId>
              </a:tblPr>
              <a:tblGrid>
                <a:gridCol w="2492708">
                  <a:extLst>
                    <a:ext uri="{9D8B030D-6E8A-4147-A177-3AD203B41FA5}">
                      <a16:colId xmlns:a16="http://schemas.microsoft.com/office/drawing/2014/main" val="3693343674"/>
                    </a:ext>
                  </a:extLst>
                </a:gridCol>
                <a:gridCol w="3372488">
                  <a:extLst>
                    <a:ext uri="{9D8B030D-6E8A-4147-A177-3AD203B41FA5}">
                      <a16:colId xmlns:a16="http://schemas.microsoft.com/office/drawing/2014/main" val="1543597072"/>
                    </a:ext>
                  </a:extLst>
                </a:gridCol>
                <a:gridCol w="1450005">
                  <a:extLst>
                    <a:ext uri="{9D8B030D-6E8A-4147-A177-3AD203B41FA5}">
                      <a16:colId xmlns:a16="http://schemas.microsoft.com/office/drawing/2014/main" val="3050515035"/>
                    </a:ext>
                  </a:extLst>
                </a:gridCol>
              </a:tblGrid>
              <a:tr h="236125">
                <a:tc gridSpan="3">
                  <a:txBody>
                    <a:bodyPr/>
                    <a:lstStyle/>
                    <a:p>
                      <a:pPr algn="ctr" fontAlgn="b"/>
                      <a:r>
                        <a:rPr lang="en-US" sz="2000" u="none" strike="noStrike" dirty="0">
                          <a:solidFill>
                            <a:schemeClr val="accent6">
                              <a:lumMod val="50000"/>
                            </a:schemeClr>
                          </a:solidFill>
                          <a:effectLst/>
                        </a:rPr>
                        <a:t>Data Sources</a:t>
                      </a:r>
                      <a:endParaRPr lang="en-US" sz="2000" b="0" i="0" u="none" strike="noStrike" dirty="0">
                        <a:solidFill>
                          <a:schemeClr val="accent6">
                            <a:lumMod val="50000"/>
                          </a:schemeClr>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6426750"/>
                  </a:ext>
                </a:extLst>
              </a:tr>
              <a:tr h="236125">
                <a:tc>
                  <a:txBody>
                    <a:bodyPr/>
                    <a:lstStyle/>
                    <a:p>
                      <a:pPr algn="ctr" fontAlgn="b"/>
                      <a:r>
                        <a:rPr lang="en-US" sz="1100" b="1" u="none" strike="noStrike" dirty="0">
                          <a:effectLst/>
                        </a:rPr>
                        <a:t>Name</a:t>
                      </a:r>
                      <a:endParaRPr lang="en-US"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b="1" u="none" strike="noStrike">
                          <a:effectLst/>
                        </a:rPr>
                        <a:t>Website</a:t>
                      </a:r>
                      <a:endParaRPr lang="en-US" sz="11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b="1" u="none" strike="noStrike" dirty="0">
                          <a:effectLst/>
                        </a:rPr>
                        <a:t>Last Modified</a:t>
                      </a:r>
                      <a:endParaRPr lang="en-US"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74637415"/>
                  </a:ext>
                </a:extLst>
              </a:tr>
              <a:tr h="438052">
                <a:tc>
                  <a:txBody>
                    <a:bodyPr/>
                    <a:lstStyle/>
                    <a:p>
                      <a:pPr algn="ctr" fontAlgn="b"/>
                      <a:r>
                        <a:rPr lang="en-US" sz="1100" u="none" strike="noStrike">
                          <a:effectLst/>
                        </a:rPr>
                        <a:t>IEA Bioenergy  Technology Collaboration Programme</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https://www.ieabioenergy.com/installations/</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47925598"/>
                  </a:ext>
                </a:extLst>
              </a:tr>
              <a:tr h="438052">
                <a:tc>
                  <a:txBody>
                    <a:bodyPr/>
                    <a:lstStyle/>
                    <a:p>
                      <a:pPr algn="ctr" fontAlgn="b"/>
                      <a:r>
                        <a:rPr lang="en-US" sz="1100" u="none" strike="noStrike">
                          <a:effectLst/>
                        </a:rPr>
                        <a:t>Renewable Fuels Association</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https://ethanolrfa.org/resources/ethanol-biorefinery-locations</a:t>
                      </a:r>
                      <a:endParaRPr lang="en-US" sz="1100" b="0" i="0" u="none"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Not specified</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64437810"/>
                  </a:ext>
                </a:extLst>
              </a:tr>
              <a:tr h="438052">
                <a:tc>
                  <a:txBody>
                    <a:bodyPr/>
                    <a:lstStyle/>
                    <a:p>
                      <a:pPr algn="ctr" fontAlgn="b"/>
                      <a:r>
                        <a:rPr lang="en-US" sz="1100" u="none" strike="noStrike">
                          <a:effectLst/>
                        </a:rPr>
                        <a:t>US DOE Office of Energy Efficiency and Renewable Energy</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https://www.energy.gov/eere/bioenergy/integrated-biorefineries</a:t>
                      </a:r>
                      <a:endParaRPr lang="en-US" sz="1100" b="0" i="0" u="none"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93491075"/>
                  </a:ext>
                </a:extLst>
              </a:tr>
              <a:tr h="438052">
                <a:tc>
                  <a:txBody>
                    <a:bodyPr/>
                    <a:lstStyle/>
                    <a:p>
                      <a:pPr algn="ctr" fontAlgn="b"/>
                      <a:r>
                        <a:rPr lang="en-US" sz="1100" u="none" strike="noStrike">
                          <a:effectLst/>
                        </a:rPr>
                        <a:t>ArcGIS resource: uploaded by Krista Merry</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https://www.arcgis.com/home/item.html?id=4be8ec6968d34eadb027bfec1ceb947a</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2014</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95573276"/>
                  </a:ext>
                </a:extLst>
              </a:tr>
              <a:tr h="236125">
                <a:tc>
                  <a:txBody>
                    <a:bodyPr/>
                    <a:lstStyle/>
                    <a:p>
                      <a:pPr algn="ctr" fontAlgn="b"/>
                      <a:r>
                        <a:rPr lang="en-US" sz="1100" u="none" strike="noStrike">
                          <a:effectLst/>
                        </a:rPr>
                        <a:t>US Biochar Initiative</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https://biochar-us.org</a:t>
                      </a:r>
                      <a:endParaRPr lang="en-US" sz="1100" b="0" i="0" u="none"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41696748"/>
                  </a:ext>
                </a:extLst>
              </a:tr>
              <a:tr h="236125">
                <a:tc>
                  <a:txBody>
                    <a:bodyPr/>
                    <a:lstStyle/>
                    <a:p>
                      <a:pPr algn="ctr" fontAlgn="b"/>
                      <a:r>
                        <a:rPr lang="en-US" sz="1100" u="none" strike="noStrike" dirty="0">
                          <a:effectLst/>
                        </a:rPr>
                        <a:t>EPA Risk Management Plan (RMP) – The Right-To-Know Network</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a:r>
                        <a:rPr lang="en-US" sz="1100" dirty="0"/>
                        <a:t>various</a:t>
                      </a:r>
                    </a:p>
                  </a:txBody>
                  <a:tcPr marL="6350" marR="6350" marT="6350" marB="0" anchor="ctr"/>
                </a:tc>
                <a:tc>
                  <a:txBody>
                    <a:bodyPr/>
                    <a:lstStyle/>
                    <a:p>
                      <a:pPr algn="ctr" fontAlgn="b"/>
                      <a:r>
                        <a:rPr lang="en-US" sz="1100" u="none" strike="noStrike">
                          <a:effectLst/>
                        </a:rPr>
                        <a:t>Not specified</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49864749"/>
                  </a:ext>
                </a:extLst>
              </a:tr>
              <a:tr h="438052">
                <a:tc>
                  <a:txBody>
                    <a:bodyPr/>
                    <a:lstStyle/>
                    <a:p>
                      <a:pPr algn="ctr" fontAlgn="b"/>
                      <a:r>
                        <a:rPr lang="en-US" sz="1100" u="none" strike="noStrike" dirty="0">
                          <a:effectLst/>
                        </a:rPr>
                        <a:t>Biomass Magazine</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https://biomassmagazine.com/plants/listplants/biomass/US/page:1/sort:feedstock/direction:desc</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49946808"/>
                  </a:ext>
                </a:extLst>
              </a:tr>
              <a:tr h="438052">
                <a:tc>
                  <a:txBody>
                    <a:bodyPr/>
                    <a:lstStyle/>
                    <a:p>
                      <a:pPr algn="ctr" fontAlgn="b"/>
                      <a:r>
                        <a:rPr lang="en-US" sz="1100" u="none" strike="noStrike">
                          <a:effectLst/>
                        </a:rPr>
                        <a:t>Association of Warm Season Grass Producers</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https://www.awsgp.org/</a:t>
                      </a:r>
                      <a:endParaRPr lang="en-US" sz="1100" b="0" i="0" u="none"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96583845"/>
                  </a:ext>
                </a:extLst>
              </a:tr>
              <a:tr h="438052">
                <a:tc>
                  <a:txBody>
                    <a:bodyPr/>
                    <a:lstStyle/>
                    <a:p>
                      <a:pPr algn="ctr" fontAlgn="b"/>
                      <a:r>
                        <a:rPr lang="en-US" sz="1100" u="none" strike="noStrike" dirty="0">
                          <a:effectLst/>
                        </a:rPr>
                        <a:t>U.S Energy Information Administration (EIA)</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https://www.eia.gov/biofuels/biomass/#dashboard</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88034931"/>
                  </a:ext>
                </a:extLst>
              </a:tr>
              <a:tr h="438052">
                <a:tc>
                  <a:txBody>
                    <a:bodyPr/>
                    <a:lstStyle/>
                    <a:p>
                      <a:pPr algn="ctr" fontAlgn="b"/>
                      <a:r>
                        <a:rPr lang="en-US" sz="1100" u="none" strike="noStrike" dirty="0">
                          <a:effectLst/>
                        </a:rPr>
                        <a:t>National Renewable Energy Laboratories (NREL)</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https://maps.nrel.gov/?da=biofuels-atlas</a:t>
                      </a:r>
                      <a:endParaRPr lang="en-US" sz="1100" b="0" i="0" u="none" strike="noStrike" dirty="0">
                        <a:solidFill>
                          <a:srgbClr val="0563C1"/>
                        </a:solidFill>
                        <a:effectLst/>
                        <a:latin typeface="Calibri" panose="020F0502020204030204" pitchFamily="34" charset="0"/>
                      </a:endParaRPr>
                    </a:p>
                  </a:txBody>
                  <a:tcPr marL="6350" marR="6350" marT="6350" marB="0" anchor="ctr"/>
                </a:tc>
                <a:tc>
                  <a:txBody>
                    <a:bodyPr/>
                    <a:lstStyle/>
                    <a:p>
                      <a:pPr algn="ctr" fontAlgn="b"/>
                      <a:r>
                        <a:rPr lang="en-US" sz="1100" u="none" strike="noStrike" dirty="0">
                          <a:effectLst/>
                        </a:rPr>
                        <a:t>2014</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07506700"/>
                  </a:ext>
                </a:extLst>
              </a:tr>
            </a:tbl>
          </a:graphicData>
        </a:graphic>
      </p:graphicFrame>
      <p:sp>
        <p:nvSpPr>
          <p:cNvPr id="9" name="TextBox 8"/>
          <p:cNvSpPr txBox="1"/>
          <p:nvPr/>
        </p:nvSpPr>
        <p:spPr>
          <a:xfrm>
            <a:off x="296955" y="1023993"/>
            <a:ext cx="9473788"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This table lists the major sources used for defining the locations for biomass processors.</a:t>
            </a:r>
          </a:p>
          <a:p>
            <a:pPr marL="285750" indent="-285750">
              <a:spcAft>
                <a:spcPts val="600"/>
              </a:spcAft>
              <a:buFont typeface="Arial" panose="020B0604020202020204" pitchFamily="34" charset="0"/>
              <a:buChar char="•"/>
            </a:pPr>
            <a:r>
              <a:rPr lang="en-US" dirty="0"/>
              <a:t>Biomass processors were separated by type based on data sources.</a:t>
            </a:r>
          </a:p>
          <a:p>
            <a:pPr marL="285750" indent="-285750">
              <a:spcAft>
                <a:spcPts val="600"/>
              </a:spcAft>
              <a:buFont typeface="Arial" panose="020B0604020202020204" pitchFamily="34" charset="0"/>
              <a:buChar char="•"/>
            </a:pPr>
            <a:r>
              <a:rPr lang="en-US" dirty="0"/>
              <a:t>Operational status of facilities listed was based on available information on the facility’s operational status such as an operating website, news articles, or other resources.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29" y="139627"/>
            <a:ext cx="855349" cy="655559"/>
          </a:xfrm>
          <a:prstGeom prst="rect">
            <a:avLst/>
          </a:prstGeom>
        </p:spPr>
      </p:pic>
    </p:spTree>
    <p:extLst>
      <p:ext uri="{BB962C8B-B14F-4D97-AF65-F5344CB8AC3E}">
        <p14:creationId xmlns:p14="http://schemas.microsoft.com/office/powerpoint/2010/main" val="146139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1328" y="1319826"/>
            <a:ext cx="5651130" cy="6394700"/>
          </a:xfrm>
          <a:prstGeom prst="rect">
            <a:avLst/>
          </a:prstGeom>
        </p:spPr>
      </p:pic>
      <p:sp>
        <p:nvSpPr>
          <p:cNvPr id="49" name="Rectangle 48"/>
          <p:cNvSpPr/>
          <p:nvPr/>
        </p:nvSpPr>
        <p:spPr>
          <a:xfrm>
            <a:off x="136890" y="107923"/>
            <a:ext cx="9793919" cy="116655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4474" y="102606"/>
            <a:ext cx="6079039" cy="1107996"/>
          </a:xfrm>
          <a:prstGeom prst="rect">
            <a:avLst/>
          </a:prstGeom>
          <a:noFill/>
        </p:spPr>
        <p:txBody>
          <a:bodyPr wrap="square" rtlCol="0">
            <a:spAutoFit/>
          </a:bodyPr>
          <a:lstStyle/>
          <a:p>
            <a:pPr algn="ctr"/>
            <a:r>
              <a:rPr lang="en-US" sz="6600" b="1" dirty="0">
                <a:latin typeface="Bahnschrift" panose="020B0502040204020203" pitchFamily="34" charset="0"/>
              </a:rPr>
              <a:t>Landing Page</a:t>
            </a:r>
          </a:p>
        </p:txBody>
      </p:sp>
      <p:sp>
        <p:nvSpPr>
          <p:cNvPr id="52" name="Rectangle 51"/>
          <p:cNvSpPr/>
          <p:nvPr/>
        </p:nvSpPr>
        <p:spPr>
          <a:xfrm>
            <a:off x="7523513" y="666217"/>
            <a:ext cx="1948121" cy="276999"/>
          </a:xfrm>
          <a:prstGeom prst="rect">
            <a:avLst/>
          </a:prstGeom>
          <a:solidFill>
            <a:schemeClr val="accent6">
              <a:lumMod val="60000"/>
              <a:lumOff val="40000"/>
            </a:schemeClr>
          </a:solidFill>
          <a:ln>
            <a:solidFill>
              <a:schemeClr val="accent6">
                <a:lumMod val="50000"/>
              </a:schemeClr>
            </a:solidFill>
          </a:ln>
        </p:spPr>
        <p:txBody>
          <a:bodyPr wrap="square">
            <a:spAutoFit/>
          </a:bodyPr>
          <a:lstStyle/>
          <a:p>
            <a:r>
              <a:rPr lang="en-US" sz="1200" dirty="0"/>
              <a:t>superbeest.evs.anl.gov/tool</a:t>
            </a:r>
          </a:p>
        </p:txBody>
      </p:sp>
      <p:sp>
        <p:nvSpPr>
          <p:cNvPr id="28" name="TextBox 27"/>
          <p:cNvSpPr txBox="1"/>
          <p:nvPr/>
        </p:nvSpPr>
        <p:spPr>
          <a:xfrm>
            <a:off x="7630497" y="321793"/>
            <a:ext cx="1816100" cy="369332"/>
          </a:xfrm>
          <a:prstGeom prst="rect">
            <a:avLst/>
          </a:prstGeom>
          <a:noFill/>
        </p:spPr>
        <p:txBody>
          <a:bodyPr wrap="square" rtlCol="0">
            <a:spAutoFit/>
          </a:bodyPr>
          <a:lstStyle/>
          <a:p>
            <a:r>
              <a:rPr lang="en-US" b="1" dirty="0"/>
              <a:t>Launch the tool</a:t>
            </a:r>
          </a:p>
        </p:txBody>
      </p:sp>
      <p:grpSp>
        <p:nvGrpSpPr>
          <p:cNvPr id="66" name="Group 65"/>
          <p:cNvGrpSpPr/>
          <p:nvPr/>
        </p:nvGrpSpPr>
        <p:grpSpPr>
          <a:xfrm>
            <a:off x="136890" y="2508532"/>
            <a:ext cx="9663541" cy="5019191"/>
            <a:chOff x="221631" y="2532691"/>
            <a:chExt cx="9663541" cy="5019191"/>
          </a:xfrm>
        </p:grpSpPr>
        <p:sp>
          <p:nvSpPr>
            <p:cNvPr id="7" name="TextBox 6"/>
            <p:cNvSpPr txBox="1"/>
            <p:nvPr/>
          </p:nvSpPr>
          <p:spPr>
            <a:xfrm>
              <a:off x="8085079" y="3987140"/>
              <a:ext cx="1641067" cy="1015663"/>
            </a:xfrm>
            <a:prstGeom prst="rect">
              <a:avLst/>
            </a:prstGeom>
            <a:noFill/>
          </p:spPr>
          <p:txBody>
            <a:bodyPr wrap="square" rtlCol="0">
              <a:spAutoFit/>
            </a:bodyPr>
            <a:lstStyle/>
            <a:p>
              <a:pPr marL="285750" indent="-285750" algn="ctr">
                <a:buFont typeface="Arial" panose="020B0604020202020204" pitchFamily="34" charset="0"/>
                <a:buChar char="•"/>
              </a:pPr>
              <a:endParaRPr lang="en-US" sz="1500" dirty="0"/>
            </a:p>
            <a:p>
              <a:pPr algn="ctr"/>
              <a:r>
                <a:rPr lang="en-US" sz="1500" dirty="0"/>
                <a:t>News on tool updates and website changes</a:t>
              </a:r>
            </a:p>
          </p:txBody>
        </p:sp>
        <p:sp>
          <p:nvSpPr>
            <p:cNvPr id="44" name="Rectangle 43"/>
            <p:cNvSpPr/>
            <p:nvPr/>
          </p:nvSpPr>
          <p:spPr>
            <a:xfrm>
              <a:off x="8046721" y="2532691"/>
              <a:ext cx="1717784" cy="553998"/>
            </a:xfrm>
            <a:prstGeom prst="rect">
              <a:avLst/>
            </a:prstGeom>
          </p:spPr>
          <p:txBody>
            <a:bodyPr wrap="square">
              <a:spAutoFit/>
            </a:bodyPr>
            <a:lstStyle/>
            <a:p>
              <a:pPr algn="ctr"/>
              <a:r>
                <a:rPr lang="en-US" sz="1500" dirty="0"/>
                <a:t>Links to the SUPERBEEST Tool</a:t>
              </a:r>
            </a:p>
          </p:txBody>
        </p:sp>
        <p:sp>
          <p:nvSpPr>
            <p:cNvPr id="45" name="Rectangle 44"/>
            <p:cNvSpPr/>
            <p:nvPr/>
          </p:nvSpPr>
          <p:spPr>
            <a:xfrm>
              <a:off x="327141" y="4025423"/>
              <a:ext cx="1507809" cy="553998"/>
            </a:xfrm>
            <a:prstGeom prst="rect">
              <a:avLst/>
            </a:prstGeom>
          </p:spPr>
          <p:txBody>
            <a:bodyPr wrap="square">
              <a:spAutoFit/>
            </a:bodyPr>
            <a:lstStyle/>
            <a:p>
              <a:pPr algn="ctr"/>
              <a:r>
                <a:rPr lang="en-US" sz="1500" dirty="0"/>
                <a:t>Introduction for the tool</a:t>
              </a:r>
            </a:p>
          </p:txBody>
        </p:sp>
        <p:sp>
          <p:nvSpPr>
            <p:cNvPr id="46" name="Rectangle 45"/>
            <p:cNvSpPr/>
            <p:nvPr/>
          </p:nvSpPr>
          <p:spPr>
            <a:xfrm>
              <a:off x="221631" y="7228717"/>
              <a:ext cx="1752467" cy="323165"/>
            </a:xfrm>
            <a:prstGeom prst="rect">
              <a:avLst/>
            </a:prstGeom>
          </p:spPr>
          <p:txBody>
            <a:bodyPr wrap="none">
              <a:spAutoFit/>
            </a:bodyPr>
            <a:lstStyle/>
            <a:p>
              <a:r>
                <a:rPr lang="en-US" sz="1500" dirty="0"/>
                <a:t>Contact information</a:t>
              </a:r>
            </a:p>
          </p:txBody>
        </p:sp>
        <p:sp>
          <p:nvSpPr>
            <p:cNvPr id="47" name="Rectangle 46"/>
            <p:cNvSpPr/>
            <p:nvPr/>
          </p:nvSpPr>
          <p:spPr>
            <a:xfrm>
              <a:off x="8046721" y="6396916"/>
              <a:ext cx="1796994" cy="784830"/>
            </a:xfrm>
            <a:prstGeom prst="rect">
              <a:avLst/>
            </a:prstGeom>
          </p:spPr>
          <p:txBody>
            <a:bodyPr wrap="square">
              <a:spAutoFit/>
            </a:bodyPr>
            <a:lstStyle/>
            <a:p>
              <a:pPr algn="ctr"/>
              <a:r>
                <a:rPr lang="en-US" sz="1500" dirty="0"/>
                <a:t>Link to our research team’s work related to bioenergy crops</a:t>
              </a:r>
            </a:p>
          </p:txBody>
        </p:sp>
        <p:sp>
          <p:nvSpPr>
            <p:cNvPr id="48" name="Rectangle 47"/>
            <p:cNvSpPr/>
            <p:nvPr/>
          </p:nvSpPr>
          <p:spPr>
            <a:xfrm>
              <a:off x="327141" y="5382399"/>
              <a:ext cx="1673257" cy="553998"/>
            </a:xfrm>
            <a:prstGeom prst="rect">
              <a:avLst/>
            </a:prstGeom>
          </p:spPr>
          <p:txBody>
            <a:bodyPr wrap="square">
              <a:spAutoFit/>
            </a:bodyPr>
            <a:lstStyle/>
            <a:p>
              <a:pPr algn="ctr"/>
              <a:r>
                <a:rPr lang="en-US" sz="1500" dirty="0"/>
                <a:t>Resources for download</a:t>
              </a:r>
            </a:p>
          </p:txBody>
        </p:sp>
        <p:sp>
          <p:nvSpPr>
            <p:cNvPr id="53" name="Freeform 52"/>
            <p:cNvSpPr/>
            <p:nvPr/>
          </p:nvSpPr>
          <p:spPr>
            <a:xfrm>
              <a:off x="6066845" y="2830664"/>
              <a:ext cx="2075291" cy="0"/>
            </a:xfrm>
            <a:custGeom>
              <a:avLst/>
              <a:gdLst>
                <a:gd name="connsiteX0" fmla="*/ 2075291 w 2075291"/>
                <a:gd name="connsiteY0" fmla="*/ 0 h 0"/>
                <a:gd name="connsiteX1" fmla="*/ 0 w 2075291"/>
                <a:gd name="connsiteY1" fmla="*/ 0 h 0"/>
              </a:gdLst>
              <a:ahLst/>
              <a:cxnLst>
                <a:cxn ang="0">
                  <a:pos x="connsiteX0" y="connsiteY0"/>
                </a:cxn>
                <a:cxn ang="0">
                  <a:pos x="connsiteX1" y="connsiteY1"/>
                </a:cxn>
              </a:cxnLst>
              <a:rect l="l" t="t" r="r" b="b"/>
              <a:pathLst>
                <a:path w="2075291">
                  <a:moveTo>
                    <a:pt x="2075291" y="0"/>
                  </a:moveTo>
                  <a:lnTo>
                    <a:pt x="0" y="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987169" y="2849052"/>
              <a:ext cx="4898003" cy="3291840"/>
            </a:xfrm>
            <a:custGeom>
              <a:avLst/>
              <a:gdLst>
                <a:gd name="connsiteX0" fmla="*/ 4675367 w 4898003"/>
                <a:gd name="connsiteY0" fmla="*/ 0 h 3291840"/>
                <a:gd name="connsiteX1" fmla="*/ 4898003 w 4898003"/>
                <a:gd name="connsiteY1" fmla="*/ 0 h 3291840"/>
                <a:gd name="connsiteX2" fmla="*/ 4898003 w 4898003"/>
                <a:gd name="connsiteY2" fmla="*/ 3291840 h 3291840"/>
                <a:gd name="connsiteX3" fmla="*/ 0 w 4898003"/>
                <a:gd name="connsiteY3" fmla="*/ 3291840 h 3291840"/>
              </a:gdLst>
              <a:ahLst/>
              <a:cxnLst>
                <a:cxn ang="0">
                  <a:pos x="connsiteX0" y="connsiteY0"/>
                </a:cxn>
                <a:cxn ang="0">
                  <a:pos x="connsiteX1" y="connsiteY1"/>
                </a:cxn>
                <a:cxn ang="0">
                  <a:pos x="connsiteX2" y="connsiteY2"/>
                </a:cxn>
                <a:cxn ang="0">
                  <a:pos x="connsiteX3" y="connsiteY3"/>
                </a:cxn>
              </a:cxnLst>
              <a:rect l="l" t="t" r="r" b="b"/>
              <a:pathLst>
                <a:path w="4898003" h="3291840">
                  <a:moveTo>
                    <a:pt x="4675367" y="0"/>
                  </a:moveTo>
                  <a:lnTo>
                    <a:pt x="4898003" y="0"/>
                  </a:lnTo>
                  <a:lnTo>
                    <a:pt x="4898003" y="3291840"/>
                  </a:lnTo>
                  <a:lnTo>
                    <a:pt x="0" y="329184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Brace 54"/>
            <p:cNvSpPr/>
            <p:nvPr/>
          </p:nvSpPr>
          <p:spPr>
            <a:xfrm>
              <a:off x="7859038" y="3609961"/>
              <a:ext cx="187683" cy="184470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Left Brace 55"/>
            <p:cNvSpPr/>
            <p:nvPr/>
          </p:nvSpPr>
          <p:spPr>
            <a:xfrm>
              <a:off x="2113246" y="3474720"/>
              <a:ext cx="168778" cy="159821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Straight Arrow Connector 57"/>
            <p:cNvCxnSpPr/>
            <p:nvPr/>
          </p:nvCxnSpPr>
          <p:spPr>
            <a:xfrm>
              <a:off x="1730513" y="5659398"/>
              <a:ext cx="68953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508100" y="7551882"/>
              <a:ext cx="68953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7" idx="1"/>
            </p:cNvCxnSpPr>
            <p:nvPr/>
          </p:nvCxnSpPr>
          <p:spPr>
            <a:xfrm flipH="1">
              <a:off x="7436170" y="6789331"/>
              <a:ext cx="6105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a:blip r:embed="rId4"/>
          <a:stretch>
            <a:fillRect/>
          </a:stretch>
        </p:blipFill>
        <p:spPr>
          <a:xfrm>
            <a:off x="242400" y="172131"/>
            <a:ext cx="1264150" cy="988172"/>
          </a:xfrm>
          <a:prstGeom prst="rect">
            <a:avLst/>
          </a:prstGeom>
        </p:spPr>
      </p:pic>
    </p:spTree>
    <p:extLst>
      <p:ext uri="{BB962C8B-B14F-4D97-AF65-F5344CB8AC3E}">
        <p14:creationId xmlns:p14="http://schemas.microsoft.com/office/powerpoint/2010/main" val="122314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702" y="2352759"/>
            <a:ext cx="9483944" cy="4608465"/>
          </a:xfrm>
          <a:prstGeom prst="rect">
            <a:avLst/>
          </a:prstGeom>
          <a:ln>
            <a:solidFill>
              <a:schemeClr val="tx1"/>
            </a:solidFill>
          </a:ln>
        </p:spPr>
      </p:pic>
      <p:sp>
        <p:nvSpPr>
          <p:cNvPr id="49" name="Rectangle 48"/>
          <p:cNvSpPr/>
          <p:nvPr/>
        </p:nvSpPr>
        <p:spPr>
          <a:xfrm>
            <a:off x="136890" y="107923"/>
            <a:ext cx="9793919" cy="116655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72616" y="47696"/>
            <a:ext cx="5337647" cy="1200329"/>
          </a:xfrm>
          <a:prstGeom prst="rect">
            <a:avLst/>
          </a:prstGeom>
          <a:noFill/>
        </p:spPr>
        <p:txBody>
          <a:bodyPr wrap="square" rtlCol="0">
            <a:spAutoFit/>
          </a:bodyPr>
          <a:lstStyle/>
          <a:p>
            <a:pPr algn="ctr"/>
            <a:r>
              <a:rPr lang="en-US" sz="7200" b="1" dirty="0">
                <a:latin typeface="Bahnschrift" panose="020B0502040204020203" pitchFamily="34" charset="0"/>
              </a:rPr>
              <a:t>The Tutorial</a:t>
            </a:r>
          </a:p>
        </p:txBody>
      </p:sp>
      <p:grpSp>
        <p:nvGrpSpPr>
          <p:cNvPr id="2" name="Group 1"/>
          <p:cNvGrpSpPr/>
          <p:nvPr/>
        </p:nvGrpSpPr>
        <p:grpSpPr>
          <a:xfrm>
            <a:off x="1057836" y="1555871"/>
            <a:ext cx="8287101" cy="5000810"/>
            <a:chOff x="1179703" y="1544335"/>
            <a:chExt cx="8287101" cy="5000810"/>
          </a:xfrm>
        </p:grpSpPr>
        <p:grpSp>
          <p:nvGrpSpPr>
            <p:cNvPr id="35" name="Group 34"/>
            <p:cNvGrpSpPr/>
            <p:nvPr/>
          </p:nvGrpSpPr>
          <p:grpSpPr>
            <a:xfrm>
              <a:off x="1179703" y="1544335"/>
              <a:ext cx="8287101" cy="5000810"/>
              <a:chOff x="1179703" y="1544335"/>
              <a:chExt cx="8287101" cy="5000810"/>
            </a:xfrm>
          </p:grpSpPr>
          <p:sp>
            <p:nvSpPr>
              <p:cNvPr id="8" name="TextBox 7"/>
              <p:cNvSpPr txBox="1"/>
              <p:nvPr/>
            </p:nvSpPr>
            <p:spPr>
              <a:xfrm>
                <a:off x="2619353" y="1567417"/>
                <a:ext cx="4737538" cy="646331"/>
              </a:xfrm>
              <a:prstGeom prst="rect">
                <a:avLst/>
              </a:prstGeom>
              <a:noFill/>
              <a:ln>
                <a:noFill/>
              </a:ln>
            </p:spPr>
            <p:txBody>
              <a:bodyPr wrap="square" rtlCol="0">
                <a:spAutoFit/>
              </a:bodyPr>
              <a:lstStyle/>
              <a:p>
                <a:pPr algn="ctr"/>
                <a:r>
                  <a:rPr lang="en-US" sz="3600" b="1" dirty="0">
                    <a:latin typeface="Bahnschrift" panose="020B0502040204020203" pitchFamily="34" charset="0"/>
                  </a:rPr>
                  <a:t>Home Page</a:t>
                </a:r>
              </a:p>
            </p:txBody>
          </p:sp>
          <p:grpSp>
            <p:nvGrpSpPr>
              <p:cNvPr id="34" name="Group 33"/>
              <p:cNvGrpSpPr/>
              <p:nvPr/>
            </p:nvGrpSpPr>
            <p:grpSpPr>
              <a:xfrm>
                <a:off x="1179703" y="1544335"/>
                <a:ext cx="8287101" cy="5000810"/>
                <a:chOff x="1218459" y="1274088"/>
                <a:chExt cx="8287101" cy="5000810"/>
              </a:xfrm>
            </p:grpSpPr>
            <p:sp>
              <p:nvSpPr>
                <p:cNvPr id="12" name="TextBox 11"/>
                <p:cNvSpPr txBox="1"/>
                <p:nvPr/>
              </p:nvSpPr>
              <p:spPr>
                <a:xfrm>
                  <a:off x="1218459" y="1274088"/>
                  <a:ext cx="1777562" cy="692497"/>
                </a:xfrm>
                <a:prstGeom prst="rect">
                  <a:avLst/>
                </a:prstGeom>
                <a:solidFill>
                  <a:schemeClr val="bg1"/>
                </a:solidFill>
                <a:ln>
                  <a:solidFill>
                    <a:schemeClr val="tx1"/>
                  </a:solidFill>
                </a:ln>
              </p:spPr>
              <p:txBody>
                <a:bodyPr wrap="square" rtlCol="0">
                  <a:spAutoFit/>
                </a:bodyPr>
                <a:lstStyle/>
                <a:p>
                  <a:pPr algn="ctr"/>
                  <a:r>
                    <a:rPr lang="en-US" sz="1300" dirty="0"/>
                    <a:t>Click the analyze an area icon to select your area of interest</a:t>
                  </a:r>
                </a:p>
              </p:txBody>
            </p:sp>
            <p:grpSp>
              <p:nvGrpSpPr>
                <p:cNvPr id="25" name="Group 24"/>
                <p:cNvGrpSpPr/>
                <p:nvPr/>
              </p:nvGrpSpPr>
              <p:grpSpPr>
                <a:xfrm>
                  <a:off x="4856082" y="2675694"/>
                  <a:ext cx="4649478" cy="3599204"/>
                  <a:chOff x="4837671" y="2675694"/>
                  <a:chExt cx="4649478" cy="3599204"/>
                </a:xfrm>
              </p:grpSpPr>
              <p:sp>
                <p:nvSpPr>
                  <p:cNvPr id="11" name="Rectangle 10"/>
                  <p:cNvSpPr/>
                  <p:nvPr/>
                </p:nvSpPr>
                <p:spPr>
                  <a:xfrm>
                    <a:off x="4837671" y="5443901"/>
                    <a:ext cx="3784287" cy="830997"/>
                  </a:xfrm>
                  <a:prstGeom prst="rect">
                    <a:avLst/>
                  </a:prstGeom>
                  <a:solidFill>
                    <a:schemeClr val="bg1">
                      <a:lumMod val="65000"/>
                      <a:alpha val="44000"/>
                    </a:schemeClr>
                  </a:solidFill>
                  <a:ln w="38100">
                    <a:solidFill>
                      <a:schemeClr val="tx1"/>
                    </a:solidFill>
                  </a:ln>
                </p:spPr>
                <p:txBody>
                  <a:bodyPr wrap="square">
                    <a:spAutoFit/>
                  </a:bodyPr>
                  <a:lstStyle/>
                  <a:p>
                    <a:pPr algn="ctr"/>
                    <a:r>
                      <a:rPr lang="en-US" sz="2400" dirty="0">
                        <a:solidFill>
                          <a:schemeClr val="bg1"/>
                        </a:solidFill>
                      </a:rPr>
                      <a:t>Hover over the map and scroll to zoom in/out</a:t>
                    </a:r>
                  </a:p>
                </p:txBody>
              </p:sp>
              <p:grpSp>
                <p:nvGrpSpPr>
                  <p:cNvPr id="13" name="Group 12"/>
                  <p:cNvGrpSpPr/>
                  <p:nvPr/>
                </p:nvGrpSpPr>
                <p:grpSpPr>
                  <a:xfrm>
                    <a:off x="7929403" y="2675694"/>
                    <a:ext cx="1557746" cy="1179618"/>
                    <a:chOff x="6326896" y="2675347"/>
                    <a:chExt cx="1557746" cy="1179618"/>
                  </a:xfrm>
                </p:grpSpPr>
                <p:sp>
                  <p:nvSpPr>
                    <p:cNvPr id="14" name="Freeform 13"/>
                    <p:cNvSpPr/>
                    <p:nvPr/>
                  </p:nvSpPr>
                  <p:spPr>
                    <a:xfrm flipH="1" flipV="1">
                      <a:off x="7105769" y="2675347"/>
                      <a:ext cx="656652" cy="377570"/>
                    </a:xfrm>
                    <a:custGeom>
                      <a:avLst/>
                      <a:gdLst>
                        <a:gd name="connsiteX0" fmla="*/ 212834 w 212834"/>
                        <a:gd name="connsiteY0" fmla="*/ 0 h 275897"/>
                        <a:gd name="connsiteX1" fmla="*/ 212834 w 212834"/>
                        <a:gd name="connsiteY1" fmla="*/ 275897 h 275897"/>
                        <a:gd name="connsiteX2" fmla="*/ 0 w 212834"/>
                        <a:gd name="connsiteY2" fmla="*/ 275897 h 275897"/>
                      </a:gdLst>
                      <a:ahLst/>
                      <a:cxnLst>
                        <a:cxn ang="0">
                          <a:pos x="connsiteX0" y="connsiteY0"/>
                        </a:cxn>
                        <a:cxn ang="0">
                          <a:pos x="connsiteX1" y="connsiteY1"/>
                        </a:cxn>
                        <a:cxn ang="0">
                          <a:pos x="connsiteX2" y="connsiteY2"/>
                        </a:cxn>
                      </a:cxnLst>
                      <a:rect l="l" t="t" r="r" b="b"/>
                      <a:pathLst>
                        <a:path w="212834" h="275897">
                          <a:moveTo>
                            <a:pt x="212834" y="0"/>
                          </a:moveTo>
                          <a:lnTo>
                            <a:pt x="212834" y="275897"/>
                          </a:lnTo>
                          <a:lnTo>
                            <a:pt x="0" y="275897"/>
                          </a:lnTo>
                        </a:path>
                      </a:pathLst>
                    </a:cu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p:cNvSpPr/>
                    <p:nvPr/>
                  </p:nvSpPr>
                  <p:spPr>
                    <a:xfrm>
                      <a:off x="6326896" y="3023968"/>
                      <a:ext cx="1557746" cy="830997"/>
                    </a:xfrm>
                    <a:prstGeom prst="rect">
                      <a:avLst/>
                    </a:prstGeom>
                    <a:solidFill>
                      <a:schemeClr val="bg1"/>
                    </a:solidFill>
                    <a:ln>
                      <a:solidFill>
                        <a:schemeClr val="tx1"/>
                      </a:solidFill>
                    </a:ln>
                  </p:spPr>
                  <p:txBody>
                    <a:bodyPr wrap="square">
                      <a:spAutoFit/>
                    </a:bodyPr>
                    <a:lstStyle/>
                    <a:p>
                      <a:pPr algn="ctr"/>
                      <a:r>
                        <a:rPr lang="en-US" sz="1200" dirty="0"/>
                        <a:t>Change from satellite mode to street view or terrain using the top right icon</a:t>
                      </a:r>
                    </a:p>
                  </p:txBody>
                </p:sp>
              </p:grpSp>
            </p:grpSp>
            <p:sp>
              <p:nvSpPr>
                <p:cNvPr id="16" name="Left Brace 15"/>
                <p:cNvSpPr/>
                <p:nvPr/>
              </p:nvSpPr>
              <p:spPr>
                <a:xfrm flipH="1">
                  <a:off x="1684515" y="2910293"/>
                  <a:ext cx="228745" cy="13909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107240" y="3061671"/>
                  <a:ext cx="2647149" cy="892552"/>
                </a:xfrm>
                <a:prstGeom prst="rect">
                  <a:avLst/>
                </a:prstGeom>
                <a:solidFill>
                  <a:schemeClr val="bg1"/>
                </a:solidFill>
                <a:ln>
                  <a:solidFill>
                    <a:schemeClr val="tx1"/>
                  </a:solidFill>
                </a:ln>
              </p:spPr>
              <p:txBody>
                <a:bodyPr wrap="square" rtlCol="0">
                  <a:spAutoFit/>
                </a:bodyPr>
                <a:lstStyle/>
                <a:p>
                  <a:pPr algn="ctr"/>
                  <a:r>
                    <a:rPr lang="en-US" sz="1300" dirty="0"/>
                    <a:t>Check boxes to view marginalities (individually); choose a composite option to see areas where marginalities overlap</a:t>
                  </a:r>
                </a:p>
              </p:txBody>
            </p:sp>
            <p:sp>
              <p:nvSpPr>
                <p:cNvPr id="19" name="Left Brace 18"/>
                <p:cNvSpPr/>
                <p:nvPr/>
              </p:nvSpPr>
              <p:spPr>
                <a:xfrm flipH="1">
                  <a:off x="1504300" y="4862668"/>
                  <a:ext cx="266022" cy="80965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2018214" y="4809035"/>
                  <a:ext cx="1593056" cy="892552"/>
                </a:xfrm>
                <a:prstGeom prst="rect">
                  <a:avLst/>
                </a:prstGeom>
                <a:solidFill>
                  <a:schemeClr val="bg1"/>
                </a:solidFill>
                <a:ln>
                  <a:solidFill>
                    <a:schemeClr val="tx1"/>
                  </a:solidFill>
                </a:ln>
              </p:spPr>
              <p:txBody>
                <a:bodyPr wrap="square" rtlCol="0">
                  <a:spAutoFit/>
                </a:bodyPr>
                <a:lstStyle/>
                <a:p>
                  <a:pPr algn="ctr"/>
                  <a:r>
                    <a:rPr lang="en-US" sz="1300" dirty="0"/>
                    <a:t>Click to add different reference layers to help identify areas of interest</a:t>
                  </a:r>
                </a:p>
              </p:txBody>
            </p:sp>
            <p:cxnSp>
              <p:nvCxnSpPr>
                <p:cNvPr id="29" name="Straight Arrow Connector 28"/>
                <p:cNvCxnSpPr/>
                <p:nvPr/>
              </p:nvCxnSpPr>
              <p:spPr>
                <a:xfrm>
                  <a:off x="2041457" y="1964318"/>
                  <a:ext cx="0" cy="484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Left Brace 31"/>
                <p:cNvSpPr/>
                <p:nvPr/>
              </p:nvSpPr>
              <p:spPr>
                <a:xfrm flipH="1">
                  <a:off x="3794938" y="2448628"/>
                  <a:ext cx="200191" cy="50177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4192583" y="2448628"/>
                  <a:ext cx="1766359" cy="461665"/>
                </a:xfrm>
                <a:prstGeom prst="rect">
                  <a:avLst/>
                </a:prstGeom>
                <a:solidFill>
                  <a:schemeClr val="bg1"/>
                </a:solidFill>
                <a:ln>
                  <a:solidFill>
                    <a:schemeClr val="tx1"/>
                  </a:solidFill>
                </a:ln>
              </p:spPr>
              <p:txBody>
                <a:bodyPr wrap="square">
                  <a:spAutoFit/>
                </a:bodyPr>
                <a:lstStyle/>
                <a:p>
                  <a:pPr algn="ctr"/>
                  <a:r>
                    <a:rPr lang="en-US" sz="1200" dirty="0"/>
                    <a:t>Zoom in/out &amp; measure areas/lengths</a:t>
                  </a:r>
                </a:p>
              </p:txBody>
            </p:sp>
          </p:grpSp>
        </p:grpSp>
        <p:sp>
          <p:nvSpPr>
            <p:cNvPr id="26" name="Rectangle 25"/>
            <p:cNvSpPr/>
            <p:nvPr/>
          </p:nvSpPr>
          <p:spPr>
            <a:xfrm>
              <a:off x="1946775" y="4532316"/>
              <a:ext cx="2647148" cy="461665"/>
            </a:xfrm>
            <a:prstGeom prst="rect">
              <a:avLst/>
            </a:prstGeom>
            <a:solidFill>
              <a:schemeClr val="bg1"/>
            </a:solidFill>
            <a:ln>
              <a:solidFill>
                <a:schemeClr val="tx1"/>
              </a:solidFill>
            </a:ln>
          </p:spPr>
          <p:txBody>
            <a:bodyPr wrap="square">
              <a:spAutoFit/>
            </a:bodyPr>
            <a:lstStyle/>
            <a:p>
              <a:pPr algn="ctr"/>
              <a:r>
                <a:rPr lang="en-US" sz="1200" dirty="0"/>
                <a:t>Identifies suitable areas for saturated bioenergy buffers</a:t>
              </a:r>
            </a:p>
          </p:txBody>
        </p:sp>
      </p:grpSp>
      <p:sp>
        <p:nvSpPr>
          <p:cNvPr id="36" name="Rectangle 35"/>
          <p:cNvSpPr/>
          <p:nvPr/>
        </p:nvSpPr>
        <p:spPr>
          <a:xfrm>
            <a:off x="6462169" y="1753194"/>
            <a:ext cx="2253885" cy="461665"/>
          </a:xfrm>
          <a:prstGeom prst="rect">
            <a:avLst/>
          </a:prstGeom>
          <a:solidFill>
            <a:schemeClr val="bg1"/>
          </a:solidFill>
          <a:ln>
            <a:solidFill>
              <a:schemeClr val="accent6">
                <a:lumMod val="50000"/>
              </a:schemeClr>
            </a:solidFill>
          </a:ln>
        </p:spPr>
        <p:txBody>
          <a:bodyPr wrap="square">
            <a:spAutoFit/>
          </a:bodyPr>
          <a:lstStyle/>
          <a:p>
            <a:pPr algn="ctr"/>
            <a:r>
              <a:rPr lang="en-US" sz="1200" dirty="0"/>
              <a:t>Search for a location using an address</a:t>
            </a:r>
          </a:p>
        </p:txBody>
      </p:sp>
      <p:sp>
        <p:nvSpPr>
          <p:cNvPr id="38" name="Freeform 37"/>
          <p:cNvSpPr/>
          <p:nvPr/>
        </p:nvSpPr>
        <p:spPr>
          <a:xfrm rot="16200000">
            <a:off x="8639070" y="2008879"/>
            <a:ext cx="509972" cy="356002"/>
          </a:xfrm>
          <a:custGeom>
            <a:avLst/>
            <a:gdLst>
              <a:gd name="connsiteX0" fmla="*/ 212834 w 212834"/>
              <a:gd name="connsiteY0" fmla="*/ 0 h 275897"/>
              <a:gd name="connsiteX1" fmla="*/ 212834 w 212834"/>
              <a:gd name="connsiteY1" fmla="*/ 275897 h 275897"/>
              <a:gd name="connsiteX2" fmla="*/ 0 w 212834"/>
              <a:gd name="connsiteY2" fmla="*/ 275897 h 275897"/>
            </a:gdLst>
            <a:ahLst/>
            <a:cxnLst>
              <a:cxn ang="0">
                <a:pos x="connsiteX0" y="connsiteY0"/>
              </a:cxn>
              <a:cxn ang="0">
                <a:pos x="connsiteX1" y="connsiteY1"/>
              </a:cxn>
              <a:cxn ang="0">
                <a:pos x="connsiteX2" y="connsiteY2"/>
              </a:cxn>
            </a:cxnLst>
            <a:rect l="l" t="t" r="r" b="b"/>
            <a:pathLst>
              <a:path w="212834" h="275897">
                <a:moveTo>
                  <a:pt x="212834" y="0"/>
                </a:moveTo>
                <a:lnTo>
                  <a:pt x="212834" y="275897"/>
                </a:lnTo>
                <a:lnTo>
                  <a:pt x="0" y="275897"/>
                </a:lnTo>
              </a:path>
            </a:pathLst>
          </a:cu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 name="Rectangle 51"/>
          <p:cNvSpPr/>
          <p:nvPr/>
        </p:nvSpPr>
        <p:spPr>
          <a:xfrm>
            <a:off x="7509226" y="582078"/>
            <a:ext cx="1948121" cy="276999"/>
          </a:xfrm>
          <a:prstGeom prst="rect">
            <a:avLst/>
          </a:prstGeom>
          <a:solidFill>
            <a:schemeClr val="accent6">
              <a:lumMod val="60000"/>
              <a:lumOff val="40000"/>
            </a:schemeClr>
          </a:solidFill>
          <a:ln>
            <a:solidFill>
              <a:schemeClr val="accent6">
                <a:lumMod val="50000"/>
              </a:schemeClr>
            </a:solidFill>
          </a:ln>
        </p:spPr>
        <p:txBody>
          <a:bodyPr wrap="square">
            <a:spAutoFit/>
          </a:bodyPr>
          <a:lstStyle/>
          <a:p>
            <a:r>
              <a:rPr lang="en-US" sz="1200" dirty="0"/>
              <a:t>superbeest.evs.anl.gov/tool</a:t>
            </a:r>
          </a:p>
        </p:txBody>
      </p:sp>
      <p:sp>
        <p:nvSpPr>
          <p:cNvPr id="28" name="TextBox 27"/>
          <p:cNvSpPr txBox="1"/>
          <p:nvPr/>
        </p:nvSpPr>
        <p:spPr>
          <a:xfrm>
            <a:off x="7616210" y="237654"/>
            <a:ext cx="1816100" cy="369332"/>
          </a:xfrm>
          <a:prstGeom prst="rect">
            <a:avLst/>
          </a:prstGeom>
          <a:noFill/>
        </p:spPr>
        <p:txBody>
          <a:bodyPr wrap="square" rtlCol="0">
            <a:spAutoFit/>
          </a:bodyPr>
          <a:lstStyle/>
          <a:p>
            <a:r>
              <a:rPr lang="en-US" b="1" dirty="0"/>
              <a:t>Launch the tool</a:t>
            </a:r>
          </a:p>
        </p:txBody>
      </p:sp>
      <p:pic>
        <p:nvPicPr>
          <p:cNvPr id="31" name="Picture 30"/>
          <p:cNvPicPr>
            <a:picLocks noChangeAspect="1"/>
          </p:cNvPicPr>
          <p:nvPr/>
        </p:nvPicPr>
        <p:blipFill>
          <a:blip r:embed="rId4"/>
          <a:stretch>
            <a:fillRect/>
          </a:stretch>
        </p:blipFill>
        <p:spPr>
          <a:xfrm>
            <a:off x="225462" y="174086"/>
            <a:ext cx="1238440" cy="968075"/>
          </a:xfrm>
          <a:prstGeom prst="rect">
            <a:avLst/>
          </a:prstGeom>
        </p:spPr>
      </p:pic>
    </p:spTree>
    <p:extLst>
      <p:ext uri="{BB962C8B-B14F-4D97-AF65-F5344CB8AC3E}">
        <p14:creationId xmlns:p14="http://schemas.microsoft.com/office/powerpoint/2010/main" val="398776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689" t="9699" b="42337"/>
          <a:stretch/>
        </p:blipFill>
        <p:spPr>
          <a:xfrm>
            <a:off x="367764" y="1579315"/>
            <a:ext cx="4666085" cy="2020814"/>
          </a:xfrm>
          <a:prstGeom prst="rect">
            <a:avLst/>
          </a:prstGeom>
        </p:spPr>
      </p:pic>
      <p:sp>
        <p:nvSpPr>
          <p:cNvPr id="7" name="TextBox 6"/>
          <p:cNvSpPr txBox="1"/>
          <p:nvPr/>
        </p:nvSpPr>
        <p:spPr>
          <a:xfrm>
            <a:off x="5632237" y="4641645"/>
            <a:ext cx="2160916" cy="369332"/>
          </a:xfrm>
          <a:prstGeom prst="rect">
            <a:avLst/>
          </a:prstGeom>
          <a:noFill/>
        </p:spPr>
        <p:txBody>
          <a:bodyPr wrap="square" rtlCol="0">
            <a:spAutoFit/>
          </a:bodyPr>
          <a:lstStyle/>
          <a:p>
            <a:r>
              <a:rPr lang="en-US" b="1" dirty="0"/>
              <a:t>Biomass Processors</a:t>
            </a:r>
          </a:p>
        </p:txBody>
      </p:sp>
      <p:grpSp>
        <p:nvGrpSpPr>
          <p:cNvPr id="23" name="Group 22"/>
          <p:cNvGrpSpPr/>
          <p:nvPr/>
        </p:nvGrpSpPr>
        <p:grpSpPr>
          <a:xfrm>
            <a:off x="136890" y="94678"/>
            <a:ext cx="10212344" cy="623454"/>
            <a:chOff x="136890" y="94678"/>
            <a:chExt cx="10212344" cy="623454"/>
          </a:xfrm>
        </p:grpSpPr>
        <p:sp>
          <p:nvSpPr>
            <p:cNvPr id="20" name="Rectangle 19"/>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8540" y="94678"/>
              <a:ext cx="8820694" cy="584775"/>
            </a:xfrm>
            <a:prstGeom prst="rect">
              <a:avLst/>
            </a:prstGeom>
            <a:noFill/>
          </p:spPr>
          <p:txBody>
            <a:bodyPr wrap="square" rtlCol="0">
              <a:spAutoFit/>
            </a:bodyPr>
            <a:lstStyle/>
            <a:p>
              <a:r>
                <a:rPr lang="en-US" sz="3200" b="1" u="sng" dirty="0">
                  <a:solidFill>
                    <a:schemeClr val="bg1"/>
                  </a:solidFill>
                  <a:latin typeface="Bahnschrift" panose="020B0502040204020203" pitchFamily="34" charset="0"/>
                </a:rPr>
                <a:t>Step 1</a:t>
              </a:r>
              <a:r>
                <a:rPr lang="en-US" sz="3200" dirty="0">
                  <a:solidFill>
                    <a:schemeClr val="bg1"/>
                  </a:solidFill>
                  <a:latin typeface="Bahnschrift" panose="020B0502040204020203" pitchFamily="34" charset="0"/>
                </a:rPr>
                <a:t>:     </a:t>
              </a:r>
              <a:r>
                <a:rPr lang="en-US" sz="3200" dirty="0">
                  <a:latin typeface="Bahnschrift" panose="020B0502040204020203" pitchFamily="34" charset="0"/>
                </a:rPr>
                <a:t>Find Your Area of Interest</a:t>
              </a:r>
            </a:p>
          </p:txBody>
        </p:sp>
      </p:grpSp>
      <p:grpSp>
        <p:nvGrpSpPr>
          <p:cNvPr id="49" name="Group 48"/>
          <p:cNvGrpSpPr/>
          <p:nvPr/>
        </p:nvGrpSpPr>
        <p:grpSpPr>
          <a:xfrm>
            <a:off x="136890" y="802910"/>
            <a:ext cx="5340319" cy="6880425"/>
            <a:chOff x="136890" y="784052"/>
            <a:chExt cx="5335570" cy="6880425"/>
          </a:xfrm>
        </p:grpSpPr>
        <p:sp>
          <p:nvSpPr>
            <p:cNvPr id="48" name="Rectangle 47"/>
            <p:cNvSpPr/>
            <p:nvPr/>
          </p:nvSpPr>
          <p:spPr>
            <a:xfrm>
              <a:off x="136890" y="784052"/>
              <a:ext cx="5335570" cy="688042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00097" y="912355"/>
              <a:ext cx="4361580" cy="2618551"/>
              <a:chOff x="531627" y="1029116"/>
              <a:chExt cx="4361580" cy="2618551"/>
            </a:xfrm>
          </p:grpSpPr>
          <p:sp>
            <p:nvSpPr>
              <p:cNvPr id="40" name="Rectangle 39"/>
              <p:cNvSpPr/>
              <p:nvPr/>
            </p:nvSpPr>
            <p:spPr>
              <a:xfrm>
                <a:off x="2697668" y="1029116"/>
                <a:ext cx="1547831" cy="461665"/>
              </a:xfrm>
              <a:prstGeom prst="rect">
                <a:avLst/>
              </a:prstGeom>
              <a:solidFill>
                <a:schemeClr val="bg1"/>
              </a:solidFill>
              <a:ln w="28575">
                <a:solidFill>
                  <a:schemeClr val="accent6">
                    <a:lumMod val="50000"/>
                  </a:schemeClr>
                </a:solidFill>
              </a:ln>
            </p:spPr>
            <p:txBody>
              <a:bodyPr wrap="square">
                <a:spAutoFit/>
              </a:bodyPr>
              <a:lstStyle/>
              <a:p>
                <a:pPr algn="ctr"/>
                <a:r>
                  <a:rPr lang="en-US" sz="1200" dirty="0"/>
                  <a:t>Search for a location using an address</a:t>
                </a:r>
              </a:p>
            </p:txBody>
          </p:sp>
          <p:sp>
            <p:nvSpPr>
              <p:cNvPr id="41" name="Freeform 40"/>
              <p:cNvSpPr/>
              <p:nvPr/>
            </p:nvSpPr>
            <p:spPr>
              <a:xfrm rot="16200000">
                <a:off x="4168515" y="1343857"/>
                <a:ext cx="509972" cy="356002"/>
              </a:xfrm>
              <a:custGeom>
                <a:avLst/>
                <a:gdLst>
                  <a:gd name="connsiteX0" fmla="*/ 212834 w 212834"/>
                  <a:gd name="connsiteY0" fmla="*/ 0 h 275897"/>
                  <a:gd name="connsiteX1" fmla="*/ 212834 w 212834"/>
                  <a:gd name="connsiteY1" fmla="*/ 275897 h 275897"/>
                  <a:gd name="connsiteX2" fmla="*/ 0 w 212834"/>
                  <a:gd name="connsiteY2" fmla="*/ 275897 h 275897"/>
                </a:gdLst>
                <a:ahLst/>
                <a:cxnLst>
                  <a:cxn ang="0">
                    <a:pos x="connsiteX0" y="connsiteY0"/>
                  </a:cxn>
                  <a:cxn ang="0">
                    <a:pos x="connsiteX1" y="connsiteY1"/>
                  </a:cxn>
                  <a:cxn ang="0">
                    <a:pos x="connsiteX2" y="connsiteY2"/>
                  </a:cxn>
                </a:cxnLst>
                <a:rect l="l" t="t" r="r" b="b"/>
                <a:pathLst>
                  <a:path w="212834" h="275897">
                    <a:moveTo>
                      <a:pt x="212834" y="0"/>
                    </a:moveTo>
                    <a:lnTo>
                      <a:pt x="212834" y="275897"/>
                    </a:lnTo>
                    <a:lnTo>
                      <a:pt x="0" y="275897"/>
                    </a:lnTo>
                  </a:path>
                </a:pathLst>
              </a:cu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Left Brace 41"/>
              <p:cNvSpPr/>
              <p:nvPr/>
            </p:nvSpPr>
            <p:spPr>
              <a:xfrm flipH="1">
                <a:off x="531627" y="1924500"/>
                <a:ext cx="192313" cy="461665"/>
              </a:xfrm>
              <a:prstGeom prst="leftBrac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921395" y="1964414"/>
                <a:ext cx="1766359" cy="461665"/>
              </a:xfrm>
              <a:prstGeom prst="rect">
                <a:avLst/>
              </a:prstGeom>
              <a:solidFill>
                <a:schemeClr val="bg1">
                  <a:alpha val="80000"/>
                </a:schemeClr>
              </a:solidFill>
              <a:ln w="28575">
                <a:solidFill>
                  <a:schemeClr val="tx1"/>
                </a:solidFill>
              </a:ln>
            </p:spPr>
            <p:txBody>
              <a:bodyPr wrap="square">
                <a:spAutoFit/>
              </a:bodyPr>
              <a:lstStyle/>
              <a:p>
                <a:pPr algn="ctr"/>
                <a:r>
                  <a:rPr lang="en-US" sz="1200" dirty="0"/>
                  <a:t>Zoom in/out &amp; measure areas/lengths</a:t>
                </a:r>
              </a:p>
            </p:txBody>
          </p:sp>
          <p:sp>
            <p:nvSpPr>
              <p:cNvPr id="44" name="Rectangle 43"/>
              <p:cNvSpPr/>
              <p:nvPr/>
            </p:nvSpPr>
            <p:spPr>
              <a:xfrm>
                <a:off x="3090906" y="1962594"/>
                <a:ext cx="1557746" cy="1015663"/>
              </a:xfrm>
              <a:prstGeom prst="rect">
                <a:avLst/>
              </a:prstGeom>
              <a:solidFill>
                <a:schemeClr val="bg1">
                  <a:alpha val="80000"/>
                </a:schemeClr>
              </a:solidFill>
              <a:ln w="28575">
                <a:solidFill>
                  <a:schemeClr val="tx1"/>
                </a:solidFill>
              </a:ln>
            </p:spPr>
            <p:txBody>
              <a:bodyPr wrap="square">
                <a:spAutoFit/>
              </a:bodyPr>
              <a:lstStyle/>
              <a:p>
                <a:pPr algn="ctr"/>
                <a:r>
                  <a:rPr lang="en-US" sz="1200" dirty="0"/>
                  <a:t>Hover to change from satellite mode to street view or terrain using the top right icon</a:t>
                </a:r>
              </a:p>
            </p:txBody>
          </p:sp>
          <p:sp>
            <p:nvSpPr>
              <p:cNvPr id="45" name="Rectangle 44"/>
              <p:cNvSpPr/>
              <p:nvPr/>
            </p:nvSpPr>
            <p:spPr>
              <a:xfrm>
                <a:off x="531627" y="3186002"/>
                <a:ext cx="2054412" cy="461665"/>
              </a:xfrm>
              <a:prstGeom prst="rect">
                <a:avLst/>
              </a:prstGeom>
              <a:solidFill>
                <a:schemeClr val="bg1">
                  <a:alpha val="80000"/>
                </a:schemeClr>
              </a:solidFill>
              <a:ln w="28575">
                <a:solidFill>
                  <a:schemeClr val="tx1"/>
                </a:solidFill>
              </a:ln>
            </p:spPr>
            <p:txBody>
              <a:bodyPr wrap="square">
                <a:spAutoFit/>
              </a:bodyPr>
              <a:lstStyle/>
              <a:p>
                <a:pPr algn="ctr"/>
                <a:r>
                  <a:rPr lang="en-US" sz="1200" dirty="0"/>
                  <a:t>Hover over the map and scroll to zoom in/out</a:t>
                </a:r>
              </a:p>
            </p:txBody>
          </p:sp>
          <p:sp>
            <p:nvSpPr>
              <p:cNvPr id="25" name="Right Arrow 24"/>
              <p:cNvSpPr/>
              <p:nvPr/>
            </p:nvSpPr>
            <p:spPr>
              <a:xfrm rot="19541519">
                <a:off x="4591368" y="2010118"/>
                <a:ext cx="301839" cy="252354"/>
              </a:xfrm>
              <a:prstGeom prst="rightArrow">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Box 46"/>
          <p:cNvSpPr txBox="1"/>
          <p:nvPr/>
        </p:nvSpPr>
        <p:spPr>
          <a:xfrm>
            <a:off x="439479" y="941319"/>
            <a:ext cx="2303721" cy="461665"/>
          </a:xfrm>
          <a:prstGeom prst="rect">
            <a:avLst/>
          </a:prstGeom>
          <a:noFill/>
        </p:spPr>
        <p:txBody>
          <a:bodyPr wrap="square" rtlCol="0">
            <a:spAutoFit/>
          </a:bodyPr>
          <a:lstStyle/>
          <a:p>
            <a:r>
              <a:rPr lang="en-US" sz="2400" b="1" dirty="0"/>
              <a:t>Map functions</a:t>
            </a:r>
          </a:p>
        </p:txBody>
      </p:sp>
      <p:sp>
        <p:nvSpPr>
          <p:cNvPr id="51" name="TextBox 50"/>
          <p:cNvSpPr txBox="1"/>
          <p:nvPr/>
        </p:nvSpPr>
        <p:spPr>
          <a:xfrm>
            <a:off x="6439461" y="818423"/>
            <a:ext cx="2930675" cy="400110"/>
          </a:xfrm>
          <a:prstGeom prst="rect">
            <a:avLst/>
          </a:prstGeom>
          <a:noFill/>
        </p:spPr>
        <p:txBody>
          <a:bodyPr wrap="square" rtlCol="0">
            <a:spAutoFit/>
          </a:bodyPr>
          <a:lstStyle/>
          <a:p>
            <a:r>
              <a:rPr lang="en-US" sz="2000" b="1" dirty="0"/>
              <a:t>Adding Reference Layers</a:t>
            </a:r>
          </a:p>
        </p:txBody>
      </p:sp>
      <p:pic>
        <p:nvPicPr>
          <p:cNvPr id="64" name="Picture 63"/>
          <p:cNvPicPr>
            <a:picLocks noChangeAspect="1"/>
          </p:cNvPicPr>
          <p:nvPr/>
        </p:nvPicPr>
        <p:blipFill>
          <a:blip r:embed="rId4"/>
          <a:stretch>
            <a:fillRect/>
          </a:stretch>
        </p:blipFill>
        <p:spPr>
          <a:xfrm>
            <a:off x="5684479" y="1272066"/>
            <a:ext cx="1684671" cy="1667908"/>
          </a:xfrm>
          <a:prstGeom prst="rect">
            <a:avLst/>
          </a:prstGeom>
        </p:spPr>
      </p:pic>
      <p:grpSp>
        <p:nvGrpSpPr>
          <p:cNvPr id="73" name="Group 72"/>
          <p:cNvGrpSpPr/>
          <p:nvPr/>
        </p:nvGrpSpPr>
        <p:grpSpPr>
          <a:xfrm>
            <a:off x="5659894" y="3001632"/>
            <a:ext cx="4148865" cy="1209869"/>
            <a:chOff x="221108" y="6134189"/>
            <a:chExt cx="4892573" cy="1436480"/>
          </a:xfrm>
        </p:grpSpPr>
        <p:grpSp>
          <p:nvGrpSpPr>
            <p:cNvPr id="70" name="Group 69"/>
            <p:cNvGrpSpPr/>
            <p:nvPr/>
          </p:nvGrpSpPr>
          <p:grpSpPr>
            <a:xfrm>
              <a:off x="221108" y="6134189"/>
              <a:ext cx="3222917" cy="1432500"/>
              <a:chOff x="318882" y="5980148"/>
              <a:chExt cx="3430867" cy="1528352"/>
            </a:xfrm>
          </p:grpSpPr>
          <p:pic>
            <p:nvPicPr>
              <p:cNvPr id="65" name="Picture 64"/>
              <p:cNvPicPr>
                <a:picLocks noChangeAspect="1"/>
              </p:cNvPicPr>
              <p:nvPr/>
            </p:nvPicPr>
            <p:blipFill>
              <a:blip r:embed="rId5"/>
              <a:stretch>
                <a:fillRect/>
              </a:stretch>
            </p:blipFill>
            <p:spPr>
              <a:xfrm>
                <a:off x="318882" y="5980148"/>
                <a:ext cx="1687733" cy="1524634"/>
              </a:xfrm>
              <a:prstGeom prst="rect">
                <a:avLst/>
              </a:prstGeom>
            </p:spPr>
          </p:pic>
          <p:sp>
            <p:nvSpPr>
              <p:cNvPr id="66" name="TextBox 65"/>
              <p:cNvSpPr txBox="1"/>
              <p:nvPr/>
            </p:nvSpPr>
            <p:spPr>
              <a:xfrm>
                <a:off x="786850" y="6036822"/>
                <a:ext cx="795289" cy="370382"/>
              </a:xfrm>
              <a:prstGeom prst="rect">
                <a:avLst/>
              </a:prstGeom>
              <a:noFill/>
            </p:spPr>
            <p:txBody>
              <a:bodyPr wrap="square" rtlCol="0">
                <a:spAutoFit/>
              </a:bodyPr>
              <a:lstStyle/>
              <a:p>
                <a:r>
                  <a:rPr lang="en-US" sz="1300" dirty="0">
                    <a:solidFill>
                      <a:schemeClr val="bg1"/>
                    </a:solidFill>
                  </a:rPr>
                  <a:t>HUC8</a:t>
                </a:r>
              </a:p>
            </p:txBody>
          </p:sp>
          <p:pic>
            <p:nvPicPr>
              <p:cNvPr id="68" name="Picture 67"/>
              <p:cNvPicPr>
                <a:picLocks noChangeAspect="1"/>
              </p:cNvPicPr>
              <p:nvPr/>
            </p:nvPicPr>
            <p:blipFill>
              <a:blip r:embed="rId6"/>
              <a:stretch>
                <a:fillRect/>
              </a:stretch>
            </p:blipFill>
            <p:spPr>
              <a:xfrm>
                <a:off x="2054150" y="5980148"/>
                <a:ext cx="1695599" cy="1528352"/>
              </a:xfrm>
              <a:prstGeom prst="rect">
                <a:avLst/>
              </a:prstGeom>
            </p:spPr>
          </p:pic>
          <p:sp>
            <p:nvSpPr>
              <p:cNvPr id="69" name="TextBox 68"/>
              <p:cNvSpPr txBox="1"/>
              <p:nvPr/>
            </p:nvSpPr>
            <p:spPr>
              <a:xfrm>
                <a:off x="2501884" y="6033230"/>
                <a:ext cx="955420" cy="370382"/>
              </a:xfrm>
              <a:prstGeom prst="rect">
                <a:avLst/>
              </a:prstGeom>
              <a:noFill/>
            </p:spPr>
            <p:txBody>
              <a:bodyPr wrap="square" rtlCol="0">
                <a:spAutoFit/>
              </a:bodyPr>
              <a:lstStyle/>
              <a:p>
                <a:r>
                  <a:rPr lang="en-US" sz="1300" dirty="0">
                    <a:solidFill>
                      <a:schemeClr val="bg1"/>
                    </a:solidFill>
                  </a:rPr>
                  <a:t>HUC10</a:t>
                </a:r>
              </a:p>
            </p:txBody>
          </p:sp>
        </p:grpSp>
        <p:pic>
          <p:nvPicPr>
            <p:cNvPr id="71" name="Picture 70"/>
            <p:cNvPicPr>
              <a:picLocks noChangeAspect="1"/>
            </p:cNvPicPr>
            <p:nvPr/>
          </p:nvPicPr>
          <p:blipFill>
            <a:blip r:embed="rId7"/>
            <a:stretch>
              <a:fillRect/>
            </a:stretch>
          </p:blipFill>
          <p:spPr>
            <a:xfrm>
              <a:off x="3493679" y="6134189"/>
              <a:ext cx="1620002" cy="1436480"/>
            </a:xfrm>
            <a:prstGeom prst="rect">
              <a:avLst/>
            </a:prstGeom>
          </p:spPr>
        </p:pic>
        <p:sp>
          <p:nvSpPr>
            <p:cNvPr id="72" name="TextBox 71"/>
            <p:cNvSpPr txBox="1"/>
            <p:nvPr/>
          </p:nvSpPr>
          <p:spPr>
            <a:xfrm>
              <a:off x="3935595" y="6183942"/>
              <a:ext cx="830016" cy="347153"/>
            </a:xfrm>
            <a:prstGeom prst="rect">
              <a:avLst/>
            </a:prstGeom>
            <a:noFill/>
          </p:spPr>
          <p:txBody>
            <a:bodyPr wrap="square" rtlCol="0">
              <a:spAutoFit/>
            </a:bodyPr>
            <a:lstStyle/>
            <a:p>
              <a:r>
                <a:rPr lang="en-US" sz="1300" dirty="0">
                  <a:solidFill>
                    <a:schemeClr val="bg1"/>
                  </a:solidFill>
                </a:rPr>
                <a:t>HUC12</a:t>
              </a:r>
            </a:p>
          </p:txBody>
        </p:sp>
      </p:grpSp>
      <p:pic>
        <p:nvPicPr>
          <p:cNvPr id="4" name="Picture 3"/>
          <p:cNvPicPr>
            <a:picLocks noChangeAspect="1"/>
          </p:cNvPicPr>
          <p:nvPr/>
        </p:nvPicPr>
        <p:blipFill rotWithShape="1">
          <a:blip r:embed="rId8"/>
          <a:srcRect t="49297"/>
          <a:stretch/>
        </p:blipFill>
        <p:spPr>
          <a:xfrm>
            <a:off x="7700443" y="4722602"/>
            <a:ext cx="2108316" cy="1082173"/>
          </a:xfrm>
          <a:prstGeom prst="rect">
            <a:avLst/>
          </a:prstGeom>
          <a:ln>
            <a:solidFill>
              <a:schemeClr val="accent6">
                <a:lumMod val="50000"/>
              </a:schemeClr>
            </a:solidFill>
          </a:ln>
        </p:spPr>
      </p:pic>
      <p:sp>
        <p:nvSpPr>
          <p:cNvPr id="76" name="TextBox 75"/>
          <p:cNvSpPr txBox="1"/>
          <p:nvPr/>
        </p:nvSpPr>
        <p:spPr>
          <a:xfrm>
            <a:off x="7350657" y="1375053"/>
            <a:ext cx="2482212" cy="1461939"/>
          </a:xfrm>
          <a:prstGeom prst="rect">
            <a:avLst/>
          </a:prstGeom>
          <a:noFill/>
        </p:spPr>
        <p:txBody>
          <a:bodyPr wrap="square" rtlCol="0">
            <a:spAutoFit/>
          </a:bodyPr>
          <a:lstStyle/>
          <a:p>
            <a:pPr algn="ctr"/>
            <a:r>
              <a:rPr lang="en-US" sz="1600" dirty="0"/>
              <a:t>One or more reference layers can be added to the map</a:t>
            </a:r>
          </a:p>
          <a:p>
            <a:pPr algn="ctr"/>
            <a:endParaRPr lang="en-US" sz="900" dirty="0"/>
          </a:p>
          <a:p>
            <a:pPr algn="ctr"/>
            <a:r>
              <a:rPr lang="en-US" sz="1600" dirty="0"/>
              <a:t>Examples below show counties and watersheds</a:t>
            </a:r>
          </a:p>
        </p:txBody>
      </p:sp>
      <p:pic>
        <p:nvPicPr>
          <p:cNvPr id="82" name="Picture 81"/>
          <p:cNvPicPr>
            <a:picLocks noChangeAspect="1"/>
          </p:cNvPicPr>
          <p:nvPr/>
        </p:nvPicPr>
        <p:blipFill>
          <a:blip r:embed="rId9"/>
          <a:stretch>
            <a:fillRect/>
          </a:stretch>
        </p:blipFill>
        <p:spPr>
          <a:xfrm>
            <a:off x="2896037" y="3849027"/>
            <a:ext cx="2314926" cy="1187869"/>
          </a:xfrm>
          <a:prstGeom prst="rect">
            <a:avLst/>
          </a:prstGeom>
          <a:ln>
            <a:solidFill>
              <a:schemeClr val="accent6">
                <a:lumMod val="50000"/>
              </a:schemeClr>
            </a:solidFill>
          </a:ln>
        </p:spPr>
      </p:pic>
      <p:grpSp>
        <p:nvGrpSpPr>
          <p:cNvPr id="90" name="Group 89"/>
          <p:cNvGrpSpPr/>
          <p:nvPr/>
        </p:nvGrpSpPr>
        <p:grpSpPr>
          <a:xfrm>
            <a:off x="648137" y="6139676"/>
            <a:ext cx="4041291" cy="1418875"/>
            <a:chOff x="2090335" y="2000618"/>
            <a:chExt cx="4041291" cy="1418875"/>
          </a:xfrm>
        </p:grpSpPr>
        <p:pic>
          <p:nvPicPr>
            <p:cNvPr id="85" name="Picture 84"/>
            <p:cNvPicPr>
              <a:picLocks noChangeAspect="1"/>
            </p:cNvPicPr>
            <p:nvPr/>
          </p:nvPicPr>
          <p:blipFill>
            <a:blip r:embed="rId10"/>
            <a:stretch>
              <a:fillRect/>
            </a:stretch>
          </p:blipFill>
          <p:spPr>
            <a:xfrm>
              <a:off x="4174360" y="2041805"/>
              <a:ext cx="1957266" cy="1377687"/>
            </a:xfrm>
            <a:prstGeom prst="rect">
              <a:avLst/>
            </a:prstGeom>
          </p:spPr>
        </p:pic>
        <p:pic>
          <p:nvPicPr>
            <p:cNvPr id="87" name="Picture 86"/>
            <p:cNvPicPr>
              <a:picLocks noChangeAspect="1"/>
            </p:cNvPicPr>
            <p:nvPr/>
          </p:nvPicPr>
          <p:blipFill>
            <a:blip r:embed="rId11"/>
            <a:stretch>
              <a:fillRect/>
            </a:stretch>
          </p:blipFill>
          <p:spPr>
            <a:xfrm>
              <a:off x="2314714" y="2048272"/>
              <a:ext cx="1784854" cy="1371221"/>
            </a:xfrm>
            <a:prstGeom prst="rect">
              <a:avLst/>
            </a:prstGeom>
          </p:spPr>
        </p:pic>
        <p:sp>
          <p:nvSpPr>
            <p:cNvPr id="86" name="TextBox 85"/>
            <p:cNvSpPr txBox="1"/>
            <p:nvPr/>
          </p:nvSpPr>
          <p:spPr>
            <a:xfrm>
              <a:off x="2090335" y="2018958"/>
              <a:ext cx="2247900" cy="338554"/>
            </a:xfrm>
            <a:prstGeom prst="rect">
              <a:avLst/>
            </a:prstGeom>
            <a:noFill/>
          </p:spPr>
          <p:txBody>
            <a:bodyPr wrap="square" rtlCol="0">
              <a:spAutoFit/>
            </a:bodyPr>
            <a:lstStyle/>
            <a:p>
              <a:pPr algn="ctr"/>
              <a:r>
                <a:rPr lang="en-US" sz="1600" dirty="0">
                  <a:solidFill>
                    <a:schemeClr val="bg1"/>
                  </a:solidFill>
                </a:rPr>
                <a:t>Measure Distance</a:t>
              </a:r>
            </a:p>
          </p:txBody>
        </p:sp>
        <p:sp>
          <p:nvSpPr>
            <p:cNvPr id="89" name="TextBox 88"/>
            <p:cNvSpPr txBox="1"/>
            <p:nvPr/>
          </p:nvSpPr>
          <p:spPr>
            <a:xfrm>
              <a:off x="4359204" y="2000618"/>
              <a:ext cx="1591121" cy="338554"/>
            </a:xfrm>
            <a:prstGeom prst="rect">
              <a:avLst/>
            </a:prstGeom>
            <a:noFill/>
          </p:spPr>
          <p:txBody>
            <a:bodyPr wrap="square" rtlCol="0">
              <a:spAutoFit/>
            </a:bodyPr>
            <a:lstStyle/>
            <a:p>
              <a:pPr algn="ctr"/>
              <a:r>
                <a:rPr lang="en-US" sz="1600" dirty="0">
                  <a:solidFill>
                    <a:schemeClr val="bg1"/>
                  </a:solidFill>
                </a:rPr>
                <a:t>Measure Area</a:t>
              </a:r>
            </a:p>
          </p:txBody>
        </p:sp>
      </p:grpSp>
      <p:sp>
        <p:nvSpPr>
          <p:cNvPr id="91" name="TextBox 90"/>
          <p:cNvSpPr txBox="1"/>
          <p:nvPr/>
        </p:nvSpPr>
        <p:spPr>
          <a:xfrm>
            <a:off x="16709" y="5593281"/>
            <a:ext cx="2568266" cy="492443"/>
          </a:xfrm>
          <a:prstGeom prst="rect">
            <a:avLst/>
          </a:prstGeom>
          <a:noFill/>
        </p:spPr>
        <p:txBody>
          <a:bodyPr wrap="square" rtlCol="0">
            <a:spAutoFit/>
          </a:bodyPr>
          <a:lstStyle/>
          <a:p>
            <a:pPr marL="285750" indent="-91440">
              <a:buFont typeface="Arial" panose="020B0604020202020204" pitchFamily="34" charset="0"/>
              <a:buChar char="•"/>
            </a:pPr>
            <a:r>
              <a:rPr lang="en-US" sz="1300" dirty="0"/>
              <a:t>Click on tool to start measuring</a:t>
            </a:r>
          </a:p>
          <a:p>
            <a:pPr marL="285750" indent="-91440">
              <a:buFont typeface="Arial" panose="020B0604020202020204" pitchFamily="34" charset="0"/>
              <a:buChar char="•"/>
            </a:pPr>
            <a:r>
              <a:rPr lang="en-US" sz="1300" dirty="0"/>
              <a:t>Click tool to turn off </a:t>
            </a:r>
          </a:p>
        </p:txBody>
      </p:sp>
      <p:sp>
        <p:nvSpPr>
          <p:cNvPr id="92" name="Rectangle 91"/>
          <p:cNvSpPr/>
          <p:nvPr/>
        </p:nvSpPr>
        <p:spPr>
          <a:xfrm>
            <a:off x="2415606" y="5576861"/>
            <a:ext cx="3095942" cy="492443"/>
          </a:xfrm>
          <a:prstGeom prst="rect">
            <a:avLst/>
          </a:prstGeom>
        </p:spPr>
        <p:txBody>
          <a:bodyPr wrap="square">
            <a:spAutoFit/>
          </a:bodyPr>
          <a:lstStyle/>
          <a:p>
            <a:pPr marL="285750" indent="-91440">
              <a:buFont typeface="Arial" panose="020B0604020202020204" pitchFamily="34" charset="0"/>
              <a:buChar char="•"/>
            </a:pPr>
            <a:r>
              <a:rPr lang="en-US" sz="1300" dirty="0"/>
              <a:t>Single click to create a vertex</a:t>
            </a:r>
          </a:p>
          <a:p>
            <a:pPr marL="285750" indent="-91440">
              <a:buFont typeface="Arial" panose="020B0604020202020204" pitchFamily="34" charset="0"/>
              <a:buChar char="•"/>
            </a:pPr>
            <a:r>
              <a:rPr lang="en-US" sz="1300" dirty="0"/>
              <a:t>Double click to finish a line or polygon</a:t>
            </a:r>
          </a:p>
        </p:txBody>
      </p:sp>
      <p:sp>
        <p:nvSpPr>
          <p:cNvPr id="93" name="Rectangle 92"/>
          <p:cNvSpPr/>
          <p:nvPr/>
        </p:nvSpPr>
        <p:spPr>
          <a:xfrm>
            <a:off x="101158" y="3979250"/>
            <a:ext cx="2701093" cy="830997"/>
          </a:xfrm>
          <a:prstGeom prst="rect">
            <a:avLst/>
          </a:prstGeom>
        </p:spPr>
        <p:txBody>
          <a:bodyPr wrap="square">
            <a:spAutoFit/>
          </a:bodyPr>
          <a:lstStyle/>
          <a:p>
            <a:pPr marL="194310" algn="ctr"/>
            <a:r>
              <a:rPr lang="en-US" sz="1200" b="1" dirty="0"/>
              <a:t>Address Toolbar:</a:t>
            </a:r>
          </a:p>
          <a:p>
            <a:pPr marL="194310" algn="ctr"/>
            <a:r>
              <a:rPr lang="en-US" sz="1200" dirty="0"/>
              <a:t>Type in a specific address, street corner, town or county and </a:t>
            </a:r>
            <a:r>
              <a:rPr lang="en-US" sz="1200" u="sng" dirty="0"/>
              <a:t>select an option from the dropdown menu</a:t>
            </a:r>
          </a:p>
        </p:txBody>
      </p:sp>
      <p:cxnSp>
        <p:nvCxnSpPr>
          <p:cNvPr id="97" name="Straight Connector 96"/>
          <p:cNvCxnSpPr/>
          <p:nvPr/>
        </p:nvCxnSpPr>
        <p:spPr>
          <a:xfrm flipV="1">
            <a:off x="136890" y="3744410"/>
            <a:ext cx="5340319" cy="1736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53831" y="5132907"/>
            <a:ext cx="5323378"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232205" y="5196683"/>
            <a:ext cx="4886401" cy="338554"/>
          </a:xfrm>
          <a:prstGeom prst="rect">
            <a:avLst/>
          </a:prstGeom>
        </p:spPr>
        <p:txBody>
          <a:bodyPr wrap="none">
            <a:spAutoFit/>
          </a:bodyPr>
          <a:lstStyle/>
          <a:p>
            <a:pPr marL="194310" algn="ctr"/>
            <a:r>
              <a:rPr lang="en-US" sz="1600" b="1" dirty="0"/>
              <a:t>Measure Tools : used to measure distances and areas</a:t>
            </a:r>
          </a:p>
        </p:txBody>
      </p:sp>
      <p:pic>
        <p:nvPicPr>
          <p:cNvPr id="100" name="Picture 99"/>
          <p:cNvPicPr>
            <a:picLocks noChangeAspect="1"/>
          </p:cNvPicPr>
          <p:nvPr/>
        </p:nvPicPr>
        <p:blipFill>
          <a:blip r:embed="rId12"/>
          <a:stretch>
            <a:fillRect/>
          </a:stretch>
        </p:blipFill>
        <p:spPr>
          <a:xfrm>
            <a:off x="495060" y="6555322"/>
            <a:ext cx="318697" cy="543234"/>
          </a:xfrm>
          <a:prstGeom prst="rect">
            <a:avLst/>
          </a:prstGeom>
        </p:spPr>
      </p:pic>
      <p:sp>
        <p:nvSpPr>
          <p:cNvPr id="105" name="Rectangle 104"/>
          <p:cNvSpPr/>
          <p:nvPr/>
        </p:nvSpPr>
        <p:spPr>
          <a:xfrm>
            <a:off x="5476776" y="801911"/>
            <a:ext cx="4446525" cy="688042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6627829" y="4242859"/>
            <a:ext cx="3302980" cy="276999"/>
          </a:xfrm>
          <a:prstGeom prst="rect">
            <a:avLst/>
          </a:prstGeom>
          <a:noFill/>
        </p:spPr>
        <p:txBody>
          <a:bodyPr wrap="square" rtlCol="0">
            <a:spAutoFit/>
          </a:bodyPr>
          <a:lstStyle/>
          <a:p>
            <a:r>
              <a:rPr lang="en-US" sz="1200" dirty="0"/>
              <a:t>HUC = Hydrologic Unit Codes</a:t>
            </a:r>
          </a:p>
        </p:txBody>
      </p:sp>
      <p:cxnSp>
        <p:nvCxnSpPr>
          <p:cNvPr id="106" name="Straight Connector 105"/>
          <p:cNvCxnSpPr/>
          <p:nvPr/>
        </p:nvCxnSpPr>
        <p:spPr>
          <a:xfrm>
            <a:off x="5476776" y="4581119"/>
            <a:ext cx="4454033"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a:blip r:embed="rId13"/>
          <a:stretch>
            <a:fillRect/>
          </a:stretch>
        </p:blipFill>
        <p:spPr>
          <a:xfrm>
            <a:off x="7700443" y="5919012"/>
            <a:ext cx="2107115" cy="1636832"/>
          </a:xfrm>
          <a:prstGeom prst="rect">
            <a:avLst/>
          </a:prstGeom>
        </p:spPr>
      </p:pic>
      <p:sp>
        <p:nvSpPr>
          <p:cNvPr id="114" name="TextBox 113"/>
          <p:cNvSpPr txBox="1"/>
          <p:nvPr/>
        </p:nvSpPr>
        <p:spPr>
          <a:xfrm>
            <a:off x="5603256" y="5010977"/>
            <a:ext cx="2024067" cy="2646878"/>
          </a:xfrm>
          <a:prstGeom prst="rect">
            <a:avLst/>
          </a:prstGeom>
          <a:noFill/>
        </p:spPr>
        <p:txBody>
          <a:bodyPr wrap="square" rtlCol="0">
            <a:spAutoFit/>
          </a:bodyPr>
          <a:lstStyle/>
          <a:p>
            <a:pPr marL="171450" indent="-171450">
              <a:buFont typeface="Arial" panose="020B0604020202020204" pitchFamily="34" charset="0"/>
              <a:buChar char="•"/>
            </a:pPr>
            <a:r>
              <a:rPr lang="en-US" sz="1100" u="sng" dirty="0"/>
              <a:t>Power plants </a:t>
            </a:r>
            <a:r>
              <a:rPr lang="en-US" sz="1100" dirty="0"/>
              <a:t>– burn biomass for electricity or heat</a:t>
            </a:r>
          </a:p>
          <a:p>
            <a:pPr marL="171450" indent="-171450">
              <a:buFont typeface="Arial" panose="020B0604020202020204" pitchFamily="34" charset="0"/>
              <a:buChar char="•"/>
            </a:pPr>
            <a:endParaRPr lang="en-US" sz="300" dirty="0"/>
          </a:p>
          <a:p>
            <a:pPr marL="171450" indent="-171450">
              <a:buFont typeface="Arial" panose="020B0604020202020204" pitchFamily="34" charset="0"/>
              <a:buChar char="•"/>
            </a:pPr>
            <a:r>
              <a:rPr lang="en-US" sz="1100" u="sng" dirty="0"/>
              <a:t>Refineries</a:t>
            </a:r>
            <a:r>
              <a:rPr lang="en-US" sz="1100" dirty="0"/>
              <a:t> – generate fuels</a:t>
            </a:r>
          </a:p>
          <a:p>
            <a:pPr marL="171450" indent="-171450">
              <a:buFont typeface="Arial" panose="020B0604020202020204" pitchFamily="34" charset="0"/>
              <a:buChar char="•"/>
            </a:pPr>
            <a:endParaRPr lang="en-US" sz="300" dirty="0"/>
          </a:p>
          <a:p>
            <a:pPr marL="171450" indent="-171450">
              <a:buFont typeface="Arial" panose="020B0604020202020204" pitchFamily="34" charset="0"/>
              <a:buChar char="•"/>
            </a:pPr>
            <a:r>
              <a:rPr lang="en-US" sz="1100" u="sng" dirty="0"/>
              <a:t>Densified biomass </a:t>
            </a:r>
            <a:r>
              <a:rPr lang="en-US" sz="1100" dirty="0"/>
              <a:t>– pellet plants</a:t>
            </a:r>
          </a:p>
          <a:p>
            <a:pPr marL="171450" indent="-171450">
              <a:buFont typeface="Arial" panose="020B0604020202020204" pitchFamily="34" charset="0"/>
              <a:buChar char="•"/>
            </a:pPr>
            <a:endParaRPr lang="en-US" sz="300" dirty="0"/>
          </a:p>
          <a:p>
            <a:pPr marL="171450" indent="-171450">
              <a:buFont typeface="Arial" panose="020B0604020202020204" pitchFamily="34" charset="0"/>
              <a:buChar char="•"/>
            </a:pPr>
            <a:r>
              <a:rPr lang="en-US" sz="1100" u="sng" dirty="0"/>
              <a:t>Other</a:t>
            </a:r>
            <a:r>
              <a:rPr lang="en-US" sz="1100" dirty="0"/>
              <a:t> – R&amp;D and other </a:t>
            </a:r>
            <a:r>
              <a:rPr lang="en-US" sz="1100" dirty="0" err="1"/>
              <a:t>bioproducts</a:t>
            </a:r>
            <a:r>
              <a:rPr lang="en-US" sz="1100" dirty="0"/>
              <a:t> (</a:t>
            </a:r>
            <a:r>
              <a:rPr lang="en-US" sz="1100" dirty="0" err="1"/>
              <a:t>biochar</a:t>
            </a:r>
            <a:r>
              <a:rPr lang="en-US" sz="1100" dirty="0"/>
              <a:t>, erosion socks, pulp, etc.) </a:t>
            </a:r>
          </a:p>
          <a:p>
            <a:pPr marL="171450" indent="-171450">
              <a:buFont typeface="Arial" panose="020B0604020202020204" pitchFamily="34" charset="0"/>
              <a:buChar char="•"/>
            </a:pPr>
            <a:endParaRPr lang="en-US" sz="300" dirty="0"/>
          </a:p>
          <a:p>
            <a:pPr marL="171450" indent="-171450">
              <a:buFont typeface="Arial" panose="020B0604020202020204" pitchFamily="34" charset="0"/>
              <a:buChar char="•"/>
            </a:pPr>
            <a:r>
              <a:rPr lang="en-US" sz="1100" u="sng" dirty="0"/>
              <a:t>Closed facilities</a:t>
            </a:r>
            <a:r>
              <a:rPr lang="en-US" sz="1100" dirty="0"/>
              <a:t> – maintained in the database as possible “brownfield” sites, facilities that may be repurposed again as future biomass processor sites</a:t>
            </a:r>
          </a:p>
        </p:txBody>
      </p:sp>
      <p:pic>
        <p:nvPicPr>
          <p:cNvPr id="52" name="Picture 51"/>
          <p:cNvPicPr>
            <a:picLocks noChangeAspect="1"/>
          </p:cNvPicPr>
          <p:nvPr/>
        </p:nvPicPr>
        <p:blipFill>
          <a:blip r:embed="rId14"/>
          <a:stretch>
            <a:fillRect/>
          </a:stretch>
        </p:blipFill>
        <p:spPr>
          <a:xfrm>
            <a:off x="194885" y="137251"/>
            <a:ext cx="675121" cy="527735"/>
          </a:xfrm>
          <a:prstGeom prst="rect">
            <a:avLst/>
          </a:prstGeom>
        </p:spPr>
      </p:pic>
    </p:spTree>
    <p:extLst>
      <p:ext uri="{BB962C8B-B14F-4D97-AF65-F5344CB8AC3E}">
        <p14:creationId xmlns:p14="http://schemas.microsoft.com/office/powerpoint/2010/main" val="240421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36890" y="107924"/>
            <a:ext cx="10853944" cy="610208"/>
            <a:chOff x="136890" y="107924"/>
            <a:chExt cx="10853944" cy="610208"/>
          </a:xfrm>
        </p:grpSpPr>
        <p:sp>
          <p:nvSpPr>
            <p:cNvPr id="55" name="Rectangle 54"/>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874554" y="184912"/>
              <a:ext cx="10116280" cy="400110"/>
            </a:xfrm>
            <a:prstGeom prst="rect">
              <a:avLst/>
            </a:prstGeom>
            <a:noFill/>
          </p:spPr>
          <p:txBody>
            <a:bodyPr wrap="square" rtlCol="0">
              <a:spAutoFit/>
            </a:bodyPr>
            <a:lstStyle/>
            <a:p>
              <a:r>
                <a:rPr lang="en-US" sz="2000" b="1" u="sng" dirty="0">
                  <a:solidFill>
                    <a:schemeClr val="bg1"/>
                  </a:solidFill>
                  <a:latin typeface="Bahnschrift" panose="020B0502040204020203" pitchFamily="34" charset="0"/>
                </a:rPr>
                <a:t>Step 2</a:t>
              </a:r>
              <a:r>
                <a:rPr lang="en-US" sz="2000" dirty="0">
                  <a:solidFill>
                    <a:schemeClr val="bg1"/>
                  </a:solidFill>
                  <a:latin typeface="Bahnschrift" panose="020B0502040204020203" pitchFamily="34" charset="0"/>
                </a:rPr>
                <a:t>:  </a:t>
              </a:r>
              <a:r>
                <a:rPr lang="en-US" dirty="0">
                  <a:latin typeface="Bahnschrift" panose="020B0502040204020203" pitchFamily="34" charset="0"/>
                </a:rPr>
                <a:t>Identify Marginal Land &amp; Areas Suitable for Saturated Bioenergy Buffers</a:t>
              </a:r>
            </a:p>
          </p:txBody>
        </p:sp>
      </p:grpSp>
      <p:sp>
        <p:nvSpPr>
          <p:cNvPr id="63" name="TextBox 62"/>
          <p:cNvSpPr txBox="1"/>
          <p:nvPr/>
        </p:nvSpPr>
        <p:spPr>
          <a:xfrm>
            <a:off x="276231" y="790359"/>
            <a:ext cx="9116568" cy="584775"/>
          </a:xfrm>
          <a:prstGeom prst="rect">
            <a:avLst/>
          </a:prstGeom>
          <a:noFill/>
        </p:spPr>
        <p:txBody>
          <a:bodyPr wrap="square" rtlCol="0">
            <a:spAutoFit/>
          </a:bodyPr>
          <a:lstStyle/>
          <a:p>
            <a:pPr algn="ctr"/>
            <a:r>
              <a:rPr lang="en-US" sz="1600" dirty="0"/>
              <a:t>Economic and environmental land marginalities can be displayed for the row crop and pasture lands in your area of interest by checking the boxes. One or multiple marginalities can be displayed at a time.</a:t>
            </a:r>
          </a:p>
        </p:txBody>
      </p:sp>
      <p:sp>
        <p:nvSpPr>
          <p:cNvPr id="64" name="Rectangle 63"/>
          <p:cNvSpPr/>
          <p:nvPr/>
        </p:nvSpPr>
        <p:spPr>
          <a:xfrm>
            <a:off x="3671193" y="6142965"/>
            <a:ext cx="6171688" cy="1247562"/>
          </a:xfrm>
          <a:prstGeom prst="rect">
            <a:avLst/>
          </a:prstGeom>
          <a:solidFill>
            <a:srgbClr val="3999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Saturated Bioenergy Buffers: For tile-drained land. Suitability is limited to placement along ditch or stream channels. Based on soil drainage, topography, soil organic matter content, soil </a:t>
            </a:r>
            <a:r>
              <a:rPr lang="en-US" sz="1600" dirty="0" err="1">
                <a:solidFill>
                  <a:schemeClr val="tx1"/>
                </a:solidFill>
              </a:rPr>
              <a:t>erodibility</a:t>
            </a:r>
            <a:r>
              <a:rPr lang="en-US" sz="1600" dirty="0">
                <a:solidFill>
                  <a:schemeClr val="tx1"/>
                </a:solidFill>
              </a:rPr>
              <a:t> factor, and hydraulically restricting layers </a:t>
            </a:r>
          </a:p>
        </p:txBody>
      </p:sp>
      <p:grpSp>
        <p:nvGrpSpPr>
          <p:cNvPr id="77" name="Group 76"/>
          <p:cNvGrpSpPr/>
          <p:nvPr/>
        </p:nvGrpSpPr>
        <p:grpSpPr>
          <a:xfrm>
            <a:off x="137355" y="1395948"/>
            <a:ext cx="9647010" cy="3936231"/>
            <a:chOff x="188770" y="1542923"/>
            <a:chExt cx="9647010" cy="3936231"/>
          </a:xfrm>
        </p:grpSpPr>
        <p:grpSp>
          <p:nvGrpSpPr>
            <p:cNvPr id="51" name="Group 50"/>
            <p:cNvGrpSpPr/>
            <p:nvPr/>
          </p:nvGrpSpPr>
          <p:grpSpPr>
            <a:xfrm>
              <a:off x="2363842" y="1688470"/>
              <a:ext cx="1122816" cy="3310080"/>
              <a:chOff x="2230751" y="154140"/>
              <a:chExt cx="1527170" cy="4848487"/>
            </a:xfrm>
          </p:grpSpPr>
          <p:pic>
            <p:nvPicPr>
              <p:cNvPr id="17" name="Picture 16"/>
              <p:cNvPicPr>
                <a:picLocks noChangeAspect="1"/>
              </p:cNvPicPr>
              <p:nvPr/>
            </p:nvPicPr>
            <p:blipFill>
              <a:blip r:embed="rId3"/>
              <a:stretch>
                <a:fillRect/>
              </a:stretch>
            </p:blipFill>
            <p:spPr>
              <a:xfrm>
                <a:off x="2262544" y="154140"/>
                <a:ext cx="1495377" cy="1488477"/>
              </a:xfrm>
              <a:prstGeom prst="rect">
                <a:avLst/>
              </a:prstGeom>
            </p:spPr>
          </p:pic>
          <p:pic>
            <p:nvPicPr>
              <p:cNvPr id="19" name="Picture 18"/>
              <p:cNvPicPr>
                <a:picLocks noChangeAspect="1"/>
              </p:cNvPicPr>
              <p:nvPr/>
            </p:nvPicPr>
            <p:blipFill>
              <a:blip r:embed="rId4"/>
              <a:stretch>
                <a:fillRect/>
              </a:stretch>
            </p:blipFill>
            <p:spPr>
              <a:xfrm>
                <a:off x="2251383" y="1860211"/>
                <a:ext cx="1495377" cy="1463052"/>
              </a:xfrm>
              <a:prstGeom prst="rect">
                <a:avLst/>
              </a:prstGeom>
            </p:spPr>
          </p:pic>
          <p:pic>
            <p:nvPicPr>
              <p:cNvPr id="21" name="Picture 20"/>
              <p:cNvPicPr>
                <a:picLocks noChangeAspect="1"/>
              </p:cNvPicPr>
              <p:nvPr/>
            </p:nvPicPr>
            <p:blipFill>
              <a:blip r:embed="rId5"/>
              <a:stretch>
                <a:fillRect/>
              </a:stretch>
            </p:blipFill>
            <p:spPr>
              <a:xfrm>
                <a:off x="2230751" y="3529443"/>
                <a:ext cx="1516009" cy="1473184"/>
              </a:xfrm>
              <a:prstGeom prst="rect">
                <a:avLst/>
              </a:prstGeom>
            </p:spPr>
          </p:pic>
        </p:grpSp>
        <p:grpSp>
          <p:nvGrpSpPr>
            <p:cNvPr id="38" name="Group 37"/>
            <p:cNvGrpSpPr/>
            <p:nvPr/>
          </p:nvGrpSpPr>
          <p:grpSpPr>
            <a:xfrm>
              <a:off x="3659340" y="1542923"/>
              <a:ext cx="6176440" cy="3696212"/>
              <a:chOff x="2589325" y="4530405"/>
              <a:chExt cx="5111962" cy="3696212"/>
            </a:xfrm>
          </p:grpSpPr>
          <p:sp>
            <p:nvSpPr>
              <p:cNvPr id="41" name="Rectangle 40"/>
              <p:cNvSpPr/>
              <p:nvPr/>
            </p:nvSpPr>
            <p:spPr>
              <a:xfrm>
                <a:off x="2589325" y="4530405"/>
                <a:ext cx="5108028" cy="398425"/>
              </a:xfrm>
              <a:prstGeom prst="rect">
                <a:avLst/>
              </a:prstGeom>
              <a:solidFill>
                <a:srgbClr val="001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NCCPI : national commodity crop productivity index (economics) - average and fair classified as marginal </a:t>
                </a:r>
              </a:p>
            </p:txBody>
          </p:sp>
          <p:sp>
            <p:nvSpPr>
              <p:cNvPr id="42" name="Rectangle 41"/>
              <p:cNvSpPr/>
              <p:nvPr/>
            </p:nvSpPr>
            <p:spPr>
              <a:xfrm>
                <a:off x="2589325" y="4996264"/>
                <a:ext cx="5108028" cy="479345"/>
              </a:xfrm>
              <a:prstGeom prst="rect">
                <a:avLst/>
              </a:prstGeom>
              <a:solidFill>
                <a:srgbClr val="FFB5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Drainage Class: SSURGO drainage classes - somewhat poor, poorly drained, and very poorly drained classified as marginal </a:t>
                </a:r>
              </a:p>
            </p:txBody>
          </p:sp>
          <p:sp>
            <p:nvSpPr>
              <p:cNvPr id="43" name="Rectangle 42"/>
              <p:cNvSpPr/>
              <p:nvPr/>
            </p:nvSpPr>
            <p:spPr>
              <a:xfrm>
                <a:off x="2589325" y="5537983"/>
                <a:ext cx="5108028" cy="468429"/>
              </a:xfrm>
              <a:prstGeom prst="rect">
                <a:avLst/>
              </a:prstGeom>
              <a:solidFill>
                <a:srgbClr val="005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Flooding Frequency : SSURGO Flooding frequency classes - occasional common, frequent, and very frequent classified as marginal</a:t>
                </a:r>
              </a:p>
            </p:txBody>
          </p:sp>
          <p:sp>
            <p:nvSpPr>
              <p:cNvPr id="44" name="Rectangle 43"/>
              <p:cNvSpPr/>
              <p:nvPr/>
            </p:nvSpPr>
            <p:spPr>
              <a:xfrm>
                <a:off x="2589325" y="6077561"/>
                <a:ext cx="5108028" cy="478418"/>
              </a:xfrm>
              <a:prstGeom prst="rect">
                <a:avLst/>
              </a:prstGeom>
              <a:solidFill>
                <a:srgbClr val="9EB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Ponding Frequency : SSURGO ponding frequency classes - occasional, common, and frequent classified as marginal</a:t>
                </a:r>
              </a:p>
            </p:txBody>
          </p:sp>
          <p:sp>
            <p:nvSpPr>
              <p:cNvPr id="45" name="Rectangle 44"/>
              <p:cNvSpPr/>
              <p:nvPr/>
            </p:nvSpPr>
            <p:spPr>
              <a:xfrm>
                <a:off x="2589325" y="6639978"/>
                <a:ext cx="5108028" cy="370256"/>
              </a:xfrm>
              <a:prstGeom prst="rect">
                <a:avLst/>
              </a:prstGeom>
              <a:solidFill>
                <a:srgbClr val="6DAB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Runoff : SSURGO surface runoff classes - high and very high classified as marginal</a:t>
                </a:r>
              </a:p>
            </p:txBody>
          </p:sp>
          <p:sp>
            <p:nvSpPr>
              <p:cNvPr id="46" name="Rectangle 45"/>
              <p:cNvSpPr/>
              <p:nvPr/>
            </p:nvSpPr>
            <p:spPr>
              <a:xfrm>
                <a:off x="2589325" y="7086777"/>
                <a:ext cx="5108028" cy="502271"/>
              </a:xfrm>
              <a:prstGeom prst="rect">
                <a:avLst/>
              </a:prstGeom>
              <a:solidFill>
                <a:srgbClr val="FF3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Nitrate Leaching : USGS data – classified as marginal if a significantly thick surficial aquifer or carbonate (karst) bedrock is close to the surface</a:t>
                </a:r>
              </a:p>
            </p:txBody>
          </p:sp>
          <p:sp>
            <p:nvSpPr>
              <p:cNvPr id="47" name="Rectangle 46"/>
              <p:cNvSpPr/>
              <p:nvPr/>
            </p:nvSpPr>
            <p:spPr>
              <a:xfrm>
                <a:off x="2593259" y="7671526"/>
                <a:ext cx="5108028" cy="555091"/>
              </a:xfrm>
              <a:prstGeom prst="rect">
                <a:avLst/>
              </a:prstGeom>
              <a:solidFill>
                <a:srgbClr val="AB50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Pesticide Leaching : a subset of the nitrate leaching layer where SSURGO data also indicates 3% organic matter content in the soil</a:t>
                </a:r>
              </a:p>
            </p:txBody>
          </p:sp>
        </p:grpSp>
        <p:pic>
          <p:nvPicPr>
            <p:cNvPr id="53" name="Picture 52"/>
            <p:cNvPicPr>
              <a:picLocks noChangeAspect="1"/>
            </p:cNvPicPr>
            <p:nvPr/>
          </p:nvPicPr>
          <p:blipFill>
            <a:blip r:embed="rId6"/>
            <a:stretch>
              <a:fillRect/>
            </a:stretch>
          </p:blipFill>
          <p:spPr>
            <a:xfrm>
              <a:off x="188770" y="1808159"/>
              <a:ext cx="2057400" cy="2543175"/>
            </a:xfrm>
            <a:prstGeom prst="rect">
              <a:avLst/>
            </a:prstGeom>
          </p:spPr>
        </p:pic>
        <p:sp>
          <p:nvSpPr>
            <p:cNvPr id="62" name="TextBox 61"/>
            <p:cNvSpPr txBox="1"/>
            <p:nvPr/>
          </p:nvSpPr>
          <p:spPr>
            <a:xfrm>
              <a:off x="327646" y="4524159"/>
              <a:ext cx="2366920" cy="738664"/>
            </a:xfrm>
            <a:prstGeom prst="rect">
              <a:avLst/>
            </a:prstGeom>
            <a:noFill/>
          </p:spPr>
          <p:txBody>
            <a:bodyPr wrap="square" rtlCol="0">
              <a:spAutoFit/>
            </a:bodyPr>
            <a:lstStyle/>
            <a:p>
              <a:r>
                <a:rPr lang="en-US" sz="1400" dirty="0"/>
                <a:t>SSURGO = Soil Survey Geographic Database</a:t>
              </a:r>
            </a:p>
            <a:p>
              <a:r>
                <a:rPr lang="en-US" sz="1400" dirty="0"/>
                <a:t>(USDA-NRCS)</a:t>
              </a:r>
            </a:p>
          </p:txBody>
        </p:sp>
        <p:cxnSp>
          <p:nvCxnSpPr>
            <p:cNvPr id="68" name="Straight Arrow Connector 67"/>
            <p:cNvCxnSpPr>
              <a:endCxn id="41" idx="1"/>
            </p:cNvCxnSpPr>
            <p:nvPr/>
          </p:nvCxnSpPr>
          <p:spPr>
            <a:xfrm flipV="1">
              <a:off x="3390807" y="1742136"/>
              <a:ext cx="268533" cy="10591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356046" y="3255037"/>
              <a:ext cx="347562" cy="25353"/>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46" idx="1"/>
            </p:cNvCxnSpPr>
            <p:nvPr/>
          </p:nvCxnSpPr>
          <p:spPr>
            <a:xfrm flipV="1">
              <a:off x="3390808" y="4350431"/>
              <a:ext cx="268532" cy="1111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5246" y="5479154"/>
              <a:ext cx="9618065"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6" name="Picture 75"/>
          <p:cNvPicPr>
            <a:picLocks noChangeAspect="1"/>
          </p:cNvPicPr>
          <p:nvPr/>
        </p:nvPicPr>
        <p:blipFill>
          <a:blip r:embed="rId7"/>
          <a:stretch>
            <a:fillRect/>
          </a:stretch>
        </p:blipFill>
        <p:spPr>
          <a:xfrm>
            <a:off x="2282016" y="6135902"/>
            <a:ext cx="1330662" cy="1254625"/>
          </a:xfrm>
          <a:prstGeom prst="rect">
            <a:avLst/>
          </a:prstGeom>
        </p:spPr>
      </p:pic>
      <p:sp>
        <p:nvSpPr>
          <p:cNvPr id="78" name="TextBox 77"/>
          <p:cNvSpPr txBox="1"/>
          <p:nvPr/>
        </p:nvSpPr>
        <p:spPr>
          <a:xfrm>
            <a:off x="475565" y="5484752"/>
            <a:ext cx="8917234" cy="584775"/>
          </a:xfrm>
          <a:prstGeom prst="rect">
            <a:avLst/>
          </a:prstGeom>
          <a:noFill/>
        </p:spPr>
        <p:txBody>
          <a:bodyPr wrap="square" rtlCol="0">
            <a:spAutoFit/>
          </a:bodyPr>
          <a:lstStyle/>
          <a:p>
            <a:pPr algn="ctr"/>
            <a:r>
              <a:rPr lang="en-US" sz="1600" dirty="0"/>
              <a:t>Check the </a:t>
            </a:r>
            <a:r>
              <a:rPr lang="en-US" sz="1600" b="1" u="sng" dirty="0"/>
              <a:t>Saturated Bioenergy Buffers </a:t>
            </a:r>
            <a:r>
              <a:rPr lang="en-US" sz="1600" dirty="0"/>
              <a:t>to identify suitable areas to place saturated bioenergy buffers in tile-drained agricultural lands</a:t>
            </a:r>
          </a:p>
        </p:txBody>
      </p:sp>
      <p:pic>
        <p:nvPicPr>
          <p:cNvPr id="86" name="Picture 85"/>
          <p:cNvPicPr>
            <a:picLocks noChangeAspect="1"/>
          </p:cNvPicPr>
          <p:nvPr/>
        </p:nvPicPr>
        <p:blipFill>
          <a:blip r:embed="rId8"/>
          <a:stretch>
            <a:fillRect/>
          </a:stretch>
        </p:blipFill>
        <p:spPr>
          <a:xfrm>
            <a:off x="136890" y="6416495"/>
            <a:ext cx="2057865" cy="601418"/>
          </a:xfrm>
          <a:prstGeom prst="rect">
            <a:avLst/>
          </a:prstGeom>
        </p:spPr>
      </p:pic>
      <p:pic>
        <p:nvPicPr>
          <p:cNvPr id="31" name="Picture 30"/>
          <p:cNvPicPr>
            <a:picLocks noChangeAspect="1"/>
          </p:cNvPicPr>
          <p:nvPr/>
        </p:nvPicPr>
        <p:blipFill>
          <a:blip r:embed="rId9"/>
          <a:stretch>
            <a:fillRect/>
          </a:stretch>
        </p:blipFill>
        <p:spPr>
          <a:xfrm>
            <a:off x="176152" y="127346"/>
            <a:ext cx="659140" cy="515242"/>
          </a:xfrm>
          <a:prstGeom prst="rect">
            <a:avLst/>
          </a:prstGeom>
        </p:spPr>
      </p:pic>
    </p:spTree>
    <p:extLst>
      <p:ext uri="{BB962C8B-B14F-4D97-AF65-F5344CB8AC3E}">
        <p14:creationId xmlns:p14="http://schemas.microsoft.com/office/powerpoint/2010/main" val="229533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36890" y="107924"/>
            <a:ext cx="10832831" cy="610208"/>
            <a:chOff x="136890" y="107924"/>
            <a:chExt cx="10832831" cy="610208"/>
          </a:xfrm>
        </p:grpSpPr>
        <p:sp>
          <p:nvSpPr>
            <p:cNvPr id="55" name="Rectangle 54"/>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853441" y="191856"/>
              <a:ext cx="10116280" cy="400110"/>
            </a:xfrm>
            <a:prstGeom prst="rect">
              <a:avLst/>
            </a:prstGeom>
            <a:noFill/>
          </p:spPr>
          <p:txBody>
            <a:bodyPr wrap="square" rtlCol="0">
              <a:spAutoFit/>
            </a:bodyPr>
            <a:lstStyle/>
            <a:p>
              <a:r>
                <a:rPr lang="en-US" sz="2000" b="1" u="sng" dirty="0">
                  <a:solidFill>
                    <a:schemeClr val="bg1"/>
                  </a:solidFill>
                  <a:latin typeface="Bahnschrift" panose="020B0502040204020203" pitchFamily="34" charset="0"/>
                </a:rPr>
                <a:t>Step 2</a:t>
              </a:r>
              <a:r>
                <a:rPr lang="en-US" sz="2000" dirty="0">
                  <a:solidFill>
                    <a:schemeClr val="bg1"/>
                  </a:solidFill>
                  <a:latin typeface="Bahnschrift" panose="020B0502040204020203" pitchFamily="34" charset="0"/>
                </a:rPr>
                <a:t>:   </a:t>
              </a:r>
              <a:r>
                <a:rPr lang="en-US" dirty="0">
                  <a:latin typeface="Bahnschrift" panose="020B0502040204020203" pitchFamily="34" charset="0"/>
                </a:rPr>
                <a:t>Identify Marginal Land &amp; Areas Suitable for Saturated Bioenergy Buffers</a:t>
              </a:r>
            </a:p>
          </p:txBody>
        </p:sp>
      </p:grpSp>
      <p:sp>
        <p:nvSpPr>
          <p:cNvPr id="65" name="Rectangle 64"/>
          <p:cNvSpPr/>
          <p:nvPr/>
        </p:nvSpPr>
        <p:spPr>
          <a:xfrm>
            <a:off x="203252" y="3136710"/>
            <a:ext cx="3360694" cy="52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Cumulative:</a:t>
            </a:r>
            <a:r>
              <a:rPr lang="en-US" b="1" dirty="0">
                <a:solidFill>
                  <a:schemeClr val="tx1"/>
                </a:solidFill>
              </a:rPr>
              <a:t> </a:t>
            </a:r>
          </a:p>
          <a:p>
            <a:pPr algn="ctr"/>
            <a:r>
              <a:rPr lang="en-US" sz="1600" dirty="0">
                <a:solidFill>
                  <a:schemeClr val="accent6">
                    <a:lumMod val="50000"/>
                  </a:schemeClr>
                </a:solidFill>
              </a:rPr>
              <a:t>Shows areas where the marginalities overlap with color coding based upon the number of marginalities present from 1 to 7</a:t>
            </a:r>
          </a:p>
        </p:txBody>
      </p:sp>
      <p:cxnSp>
        <p:nvCxnSpPr>
          <p:cNvPr id="80" name="Straight Connector 79"/>
          <p:cNvCxnSpPr/>
          <p:nvPr/>
        </p:nvCxnSpPr>
        <p:spPr>
          <a:xfrm>
            <a:off x="203252" y="2667196"/>
            <a:ext cx="9618065"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85" name="Picture 84"/>
          <p:cNvPicPr>
            <a:picLocks noChangeAspect="1"/>
          </p:cNvPicPr>
          <p:nvPr/>
        </p:nvPicPr>
        <p:blipFill rotWithShape="1">
          <a:blip r:embed="rId3"/>
          <a:srcRect l="837" t="45514" r="78005" b="10933"/>
          <a:stretch/>
        </p:blipFill>
        <p:spPr>
          <a:xfrm>
            <a:off x="3911648" y="3589234"/>
            <a:ext cx="1942861" cy="2515936"/>
          </a:xfrm>
          <a:prstGeom prst="rect">
            <a:avLst/>
          </a:prstGeom>
        </p:spPr>
      </p:pic>
      <p:pic>
        <p:nvPicPr>
          <p:cNvPr id="58" name="Picture 57"/>
          <p:cNvPicPr>
            <a:picLocks noChangeAspect="1"/>
          </p:cNvPicPr>
          <p:nvPr/>
        </p:nvPicPr>
        <p:blipFill>
          <a:blip r:embed="rId4"/>
          <a:stretch>
            <a:fillRect/>
          </a:stretch>
        </p:blipFill>
        <p:spPr>
          <a:xfrm>
            <a:off x="312679" y="1520706"/>
            <a:ext cx="2962275" cy="809625"/>
          </a:xfrm>
          <a:prstGeom prst="rect">
            <a:avLst/>
          </a:prstGeom>
          <a:ln>
            <a:solidFill>
              <a:schemeClr val="accent6">
                <a:lumMod val="50000"/>
              </a:schemeClr>
            </a:solidFill>
          </a:ln>
        </p:spPr>
      </p:pic>
      <p:sp>
        <p:nvSpPr>
          <p:cNvPr id="59" name="TextBox 58"/>
          <p:cNvSpPr txBox="1"/>
          <p:nvPr/>
        </p:nvSpPr>
        <p:spPr>
          <a:xfrm>
            <a:off x="312679" y="809173"/>
            <a:ext cx="9430010" cy="830997"/>
          </a:xfrm>
          <a:prstGeom prst="rect">
            <a:avLst/>
          </a:prstGeom>
          <a:noFill/>
        </p:spPr>
        <p:txBody>
          <a:bodyPr wrap="square" rtlCol="0">
            <a:spAutoFit/>
          </a:bodyPr>
          <a:lstStyle/>
          <a:p>
            <a:pPr algn="ctr"/>
            <a:r>
              <a:rPr lang="en-US" sz="1600" dirty="0"/>
              <a:t>Use </a:t>
            </a:r>
            <a:r>
              <a:rPr lang="en-US" sz="1600" b="1" u="sng" dirty="0"/>
              <a:t>Composite</a:t>
            </a:r>
            <a:r>
              <a:rPr lang="en-US" sz="1600" dirty="0"/>
              <a:t> to identify areas where multiple marginalities overlap. These areas might be the most problematic for production of traditional row crops or pasture and may be preferred areas to covert to perennial bioenergy crops.</a:t>
            </a:r>
          </a:p>
        </p:txBody>
      </p:sp>
      <p:sp>
        <p:nvSpPr>
          <p:cNvPr id="61" name="TextBox 60"/>
          <p:cNvSpPr txBox="1"/>
          <p:nvPr/>
        </p:nvSpPr>
        <p:spPr>
          <a:xfrm>
            <a:off x="3389906" y="1595589"/>
            <a:ext cx="6431411" cy="938719"/>
          </a:xfrm>
          <a:prstGeom prst="rect">
            <a:avLst/>
          </a:prstGeom>
          <a:noFill/>
        </p:spPr>
        <p:txBody>
          <a:bodyPr wrap="square" rtlCol="0">
            <a:spAutoFit/>
          </a:bodyPr>
          <a:lstStyle/>
          <a:p>
            <a:pPr algn="ctr"/>
            <a:r>
              <a:rPr lang="en-US" dirty="0">
                <a:solidFill>
                  <a:schemeClr val="accent6">
                    <a:lumMod val="50000"/>
                  </a:schemeClr>
                </a:solidFill>
              </a:rPr>
              <a:t>There are </a:t>
            </a:r>
            <a:r>
              <a:rPr lang="en-US" b="1" u="sng" dirty="0">
                <a:solidFill>
                  <a:schemeClr val="accent6">
                    <a:lumMod val="50000"/>
                  </a:schemeClr>
                </a:solidFill>
              </a:rPr>
              <a:t>two options </a:t>
            </a:r>
            <a:r>
              <a:rPr lang="en-US" dirty="0">
                <a:solidFill>
                  <a:schemeClr val="accent6">
                    <a:lumMod val="50000"/>
                  </a:schemeClr>
                </a:solidFill>
              </a:rPr>
              <a:t>that can be used to display this information</a:t>
            </a:r>
          </a:p>
          <a:p>
            <a:pPr algn="ctr"/>
            <a:endParaRPr lang="en-US" sz="500" dirty="0">
              <a:solidFill>
                <a:schemeClr val="accent6">
                  <a:lumMod val="50000"/>
                </a:schemeClr>
              </a:solidFill>
            </a:endParaRPr>
          </a:p>
          <a:p>
            <a:pPr marL="285750" indent="-285750">
              <a:buFont typeface="Arial" panose="020B0604020202020204" pitchFamily="34" charset="0"/>
              <a:buChar char="•"/>
            </a:pPr>
            <a:r>
              <a:rPr lang="en-US" sz="1500" dirty="0"/>
              <a:t>These composite layers are based upon the 7 marginalities only, excluding saturated bioenergy buffer layers </a:t>
            </a:r>
          </a:p>
        </p:txBody>
      </p:sp>
      <p:sp>
        <p:nvSpPr>
          <p:cNvPr id="3" name="Rectangle 2"/>
          <p:cNvSpPr/>
          <p:nvPr/>
        </p:nvSpPr>
        <p:spPr>
          <a:xfrm>
            <a:off x="128129" y="6930703"/>
            <a:ext cx="3666631" cy="830997"/>
          </a:xfrm>
          <a:prstGeom prst="rect">
            <a:avLst/>
          </a:prstGeom>
        </p:spPr>
        <p:txBody>
          <a:bodyPr wrap="square">
            <a:spAutoFit/>
          </a:bodyPr>
          <a:lstStyle/>
          <a:p>
            <a:pPr algn="ctr"/>
            <a:r>
              <a:rPr lang="en-US" sz="1200" dirty="0"/>
              <a:t>Lighter colored areas (circled) show where multiple marginalities are present and are optimal for conversion to perennial bioenergy crops to achieve multiple environmental benefits</a:t>
            </a:r>
          </a:p>
        </p:txBody>
      </p:sp>
      <p:cxnSp>
        <p:nvCxnSpPr>
          <p:cNvPr id="69" name="Straight Connector 68"/>
          <p:cNvCxnSpPr/>
          <p:nvPr/>
        </p:nvCxnSpPr>
        <p:spPr>
          <a:xfrm>
            <a:off x="3794760" y="2683723"/>
            <a:ext cx="30801" cy="500466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825561" y="2644937"/>
            <a:ext cx="5917128" cy="1074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chemeClr val="tx1"/>
                </a:solidFill>
              </a:rPr>
              <a:t>Heatmap</a:t>
            </a:r>
            <a:r>
              <a:rPr lang="en-US" b="1" u="sng" dirty="0">
                <a:solidFill>
                  <a:schemeClr val="tx1"/>
                </a:solidFill>
              </a:rPr>
              <a:t>:</a:t>
            </a:r>
            <a:r>
              <a:rPr lang="en-US" b="1" dirty="0">
                <a:solidFill>
                  <a:schemeClr val="tx1"/>
                </a:solidFill>
              </a:rPr>
              <a:t> </a:t>
            </a:r>
          </a:p>
          <a:p>
            <a:pPr algn="ctr"/>
            <a:r>
              <a:rPr lang="en-US" sz="1600" dirty="0">
                <a:solidFill>
                  <a:schemeClr val="accent6">
                    <a:lumMod val="50000"/>
                  </a:schemeClr>
                </a:solidFill>
              </a:rPr>
              <a:t>Allows users to weigh the marginalities based on their goals and preferences</a:t>
            </a:r>
          </a:p>
        </p:txBody>
      </p:sp>
      <p:sp>
        <p:nvSpPr>
          <p:cNvPr id="9" name="TextBox 8"/>
          <p:cNvSpPr txBox="1"/>
          <p:nvPr/>
        </p:nvSpPr>
        <p:spPr>
          <a:xfrm>
            <a:off x="5786644" y="3613161"/>
            <a:ext cx="1612232" cy="2462213"/>
          </a:xfrm>
          <a:prstGeom prst="rect">
            <a:avLst/>
          </a:prstGeom>
          <a:noFill/>
        </p:spPr>
        <p:txBody>
          <a:bodyPr wrap="square" rtlCol="0">
            <a:spAutoFit/>
          </a:bodyPr>
          <a:lstStyle/>
          <a:p>
            <a:pPr algn="ctr"/>
            <a:r>
              <a:rPr lang="en-US" sz="1400" b="1" dirty="0"/>
              <a:t>Add % contributions to each marginality from 1 to 100 %, then hit Update to generate the map </a:t>
            </a:r>
          </a:p>
          <a:p>
            <a:pPr algn="ctr"/>
            <a:endParaRPr lang="en-US" sz="1400" dirty="0"/>
          </a:p>
          <a:p>
            <a:pPr algn="ctr"/>
            <a:r>
              <a:rPr lang="en-US" sz="1400" dirty="0"/>
              <a:t>The </a:t>
            </a:r>
            <a:r>
              <a:rPr lang="en-US" sz="1400" u="sng" dirty="0"/>
              <a:t>higher the percent</a:t>
            </a:r>
            <a:r>
              <a:rPr lang="en-US" sz="1400" dirty="0"/>
              <a:t>, the higher that marginality will be weighted</a:t>
            </a:r>
          </a:p>
        </p:txBody>
      </p:sp>
      <p:sp>
        <p:nvSpPr>
          <p:cNvPr id="73" name="TextBox 72"/>
          <p:cNvSpPr txBox="1"/>
          <p:nvPr/>
        </p:nvSpPr>
        <p:spPr>
          <a:xfrm>
            <a:off x="3911648" y="6284372"/>
            <a:ext cx="6018287" cy="646331"/>
          </a:xfrm>
          <a:prstGeom prst="rect">
            <a:avLst/>
          </a:prstGeom>
          <a:noFill/>
        </p:spPr>
        <p:txBody>
          <a:bodyPr wrap="square" rtlCol="0">
            <a:spAutoFit/>
          </a:bodyPr>
          <a:lstStyle/>
          <a:p>
            <a:pPr algn="ctr"/>
            <a:r>
              <a:rPr lang="en-US" sz="1200" dirty="0"/>
              <a:t>In this example we weighted NCCPI the highest at 30%, followed by drainage, ponding, and runoff at 20% each, with less interest in nitrate and pesticide leaching (5%). The lighter areas fit the preferences best and are optimal for conversion to perennial bioenergy crops</a:t>
            </a:r>
          </a:p>
        </p:txBody>
      </p:sp>
      <p:sp>
        <p:nvSpPr>
          <p:cNvPr id="10" name="Oval 9"/>
          <p:cNvSpPr/>
          <p:nvPr/>
        </p:nvSpPr>
        <p:spPr>
          <a:xfrm>
            <a:off x="3911648" y="5829300"/>
            <a:ext cx="584152" cy="27587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Brace 10"/>
          <p:cNvSpPr/>
          <p:nvPr/>
        </p:nvSpPr>
        <p:spPr>
          <a:xfrm>
            <a:off x="5408429" y="4306848"/>
            <a:ext cx="503152" cy="136166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13"/>
          <p:cNvGrpSpPr/>
          <p:nvPr/>
        </p:nvGrpSpPr>
        <p:grpSpPr>
          <a:xfrm>
            <a:off x="3911648" y="7026581"/>
            <a:ext cx="6083252" cy="600164"/>
            <a:chOff x="3911648" y="7125525"/>
            <a:chExt cx="6083252" cy="600164"/>
          </a:xfrm>
        </p:grpSpPr>
        <p:pic>
          <p:nvPicPr>
            <p:cNvPr id="8" name="Picture 7"/>
            <p:cNvPicPr>
              <a:picLocks noChangeAspect="1"/>
            </p:cNvPicPr>
            <p:nvPr/>
          </p:nvPicPr>
          <p:blipFill>
            <a:blip r:embed="rId5"/>
            <a:stretch>
              <a:fillRect/>
            </a:stretch>
          </p:blipFill>
          <p:spPr>
            <a:xfrm>
              <a:off x="3987800" y="7269921"/>
              <a:ext cx="1619250" cy="314325"/>
            </a:xfrm>
            <a:prstGeom prst="rect">
              <a:avLst/>
            </a:prstGeom>
          </p:spPr>
        </p:pic>
        <p:sp>
          <p:nvSpPr>
            <p:cNvPr id="12" name="TextBox 11"/>
            <p:cNvSpPr txBox="1"/>
            <p:nvPr/>
          </p:nvSpPr>
          <p:spPr>
            <a:xfrm>
              <a:off x="5607050" y="7125525"/>
              <a:ext cx="4387850" cy="600164"/>
            </a:xfrm>
            <a:prstGeom prst="rect">
              <a:avLst/>
            </a:prstGeom>
            <a:noFill/>
          </p:spPr>
          <p:txBody>
            <a:bodyPr wrap="square" rtlCol="0">
              <a:spAutoFit/>
            </a:bodyPr>
            <a:lstStyle/>
            <a:p>
              <a:r>
                <a:rPr lang="en-US" sz="1100" dirty="0"/>
                <a:t>*When adding %, the total for all 7 marginalities needs to add up to 100%. A total sum is shown for all categories and a warning is given when the total is not 100%</a:t>
              </a:r>
            </a:p>
          </p:txBody>
        </p:sp>
        <p:sp>
          <p:nvSpPr>
            <p:cNvPr id="13" name="Rectangle 12"/>
            <p:cNvSpPr/>
            <p:nvPr/>
          </p:nvSpPr>
          <p:spPr>
            <a:xfrm>
              <a:off x="3911648" y="7139701"/>
              <a:ext cx="6083252" cy="54868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01943" y="4075563"/>
            <a:ext cx="2963312" cy="2842086"/>
            <a:chOff x="401943" y="4075563"/>
            <a:chExt cx="2963312" cy="2842086"/>
          </a:xfrm>
        </p:grpSpPr>
        <p:pic>
          <p:nvPicPr>
            <p:cNvPr id="67" name="Picture 66"/>
            <p:cNvPicPr>
              <a:picLocks noChangeAspect="1"/>
            </p:cNvPicPr>
            <p:nvPr/>
          </p:nvPicPr>
          <p:blipFill rotWithShape="1">
            <a:blip r:embed="rId6"/>
            <a:srcRect l="49456" t="17534" r="1655" b="8855"/>
            <a:stretch/>
          </p:blipFill>
          <p:spPr>
            <a:xfrm>
              <a:off x="401943" y="4075563"/>
              <a:ext cx="2963312" cy="2842086"/>
            </a:xfrm>
            <a:prstGeom prst="rect">
              <a:avLst/>
            </a:prstGeom>
          </p:spPr>
        </p:pic>
        <p:sp>
          <p:nvSpPr>
            <p:cNvPr id="15" name="Oval 14"/>
            <p:cNvSpPr/>
            <p:nvPr/>
          </p:nvSpPr>
          <p:spPr>
            <a:xfrm>
              <a:off x="1802553" y="4360912"/>
              <a:ext cx="1508725" cy="1389321"/>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63256" y="5500576"/>
              <a:ext cx="1155404" cy="921489"/>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5400000">
              <a:off x="2888237" y="5937500"/>
              <a:ext cx="569151" cy="368595"/>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332180" y="3578857"/>
            <a:ext cx="2597755" cy="2515936"/>
            <a:chOff x="7332180" y="3578857"/>
            <a:chExt cx="2597755" cy="2515936"/>
          </a:xfrm>
        </p:grpSpPr>
        <p:pic>
          <p:nvPicPr>
            <p:cNvPr id="83" name="Picture 82"/>
            <p:cNvPicPr>
              <a:picLocks noChangeAspect="1"/>
            </p:cNvPicPr>
            <p:nvPr/>
          </p:nvPicPr>
          <p:blipFill rotWithShape="1">
            <a:blip r:embed="rId3"/>
            <a:srcRect l="50942" t="19743" r="1090" b="6408"/>
            <a:stretch/>
          </p:blipFill>
          <p:spPr>
            <a:xfrm>
              <a:off x="7332180" y="3578857"/>
              <a:ext cx="2597755" cy="2515936"/>
            </a:xfrm>
            <a:prstGeom prst="rect">
              <a:avLst/>
            </a:prstGeom>
          </p:spPr>
        </p:pic>
        <p:sp>
          <p:nvSpPr>
            <p:cNvPr id="86" name="Oval 85"/>
            <p:cNvSpPr/>
            <p:nvPr/>
          </p:nvSpPr>
          <p:spPr>
            <a:xfrm>
              <a:off x="9037674" y="4075562"/>
              <a:ext cx="892261" cy="868163"/>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5400000">
              <a:off x="9458113" y="5115541"/>
              <a:ext cx="569151" cy="368595"/>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7"/>
          <a:stretch>
            <a:fillRect/>
          </a:stretch>
        </p:blipFill>
        <p:spPr>
          <a:xfrm>
            <a:off x="165174" y="118557"/>
            <a:ext cx="725540" cy="567147"/>
          </a:xfrm>
          <a:prstGeom prst="rect">
            <a:avLst/>
          </a:prstGeom>
        </p:spPr>
      </p:pic>
    </p:spTree>
    <p:extLst>
      <p:ext uri="{BB962C8B-B14F-4D97-AF65-F5344CB8AC3E}">
        <p14:creationId xmlns:p14="http://schemas.microsoft.com/office/powerpoint/2010/main" val="26092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4848741" y="2307921"/>
            <a:ext cx="1036803" cy="2312908"/>
            <a:chOff x="2834734" y="4255075"/>
            <a:chExt cx="1248460" cy="2955798"/>
          </a:xfrm>
        </p:grpSpPr>
        <p:pic>
          <p:nvPicPr>
            <p:cNvPr id="66" name="Picture 65"/>
            <p:cNvPicPr>
              <a:picLocks noChangeAspect="1"/>
            </p:cNvPicPr>
            <p:nvPr/>
          </p:nvPicPr>
          <p:blipFill>
            <a:blip r:embed="rId3"/>
            <a:stretch>
              <a:fillRect/>
            </a:stretch>
          </p:blipFill>
          <p:spPr>
            <a:xfrm>
              <a:off x="2844552" y="4255075"/>
              <a:ext cx="1060456" cy="806766"/>
            </a:xfrm>
            <a:prstGeom prst="rect">
              <a:avLst/>
            </a:prstGeom>
          </p:spPr>
        </p:pic>
        <p:grpSp>
          <p:nvGrpSpPr>
            <p:cNvPr id="67" name="Group 66"/>
            <p:cNvGrpSpPr/>
            <p:nvPr/>
          </p:nvGrpSpPr>
          <p:grpSpPr>
            <a:xfrm>
              <a:off x="2834734" y="4417999"/>
              <a:ext cx="1248460" cy="2792874"/>
              <a:chOff x="2871223" y="4565406"/>
              <a:chExt cx="1248460" cy="2792874"/>
            </a:xfrm>
          </p:grpSpPr>
          <p:pic>
            <p:nvPicPr>
              <p:cNvPr id="68" name="Picture 67"/>
              <p:cNvPicPr>
                <a:picLocks noChangeAspect="1"/>
              </p:cNvPicPr>
              <p:nvPr/>
            </p:nvPicPr>
            <p:blipFill>
              <a:blip r:embed="rId4"/>
              <a:stretch>
                <a:fillRect/>
              </a:stretch>
            </p:blipFill>
            <p:spPr>
              <a:xfrm>
                <a:off x="2871223" y="6249278"/>
                <a:ext cx="1070274" cy="1109002"/>
              </a:xfrm>
              <a:prstGeom prst="rect">
                <a:avLst/>
              </a:prstGeom>
            </p:spPr>
          </p:pic>
          <p:pic>
            <p:nvPicPr>
              <p:cNvPr id="69" name="Picture 68"/>
              <p:cNvPicPr>
                <a:picLocks noChangeAspect="1"/>
              </p:cNvPicPr>
              <p:nvPr/>
            </p:nvPicPr>
            <p:blipFill>
              <a:blip r:embed="rId5"/>
              <a:stretch>
                <a:fillRect/>
              </a:stretch>
            </p:blipFill>
            <p:spPr>
              <a:xfrm>
                <a:off x="2871223" y="5237562"/>
                <a:ext cx="1070274" cy="978461"/>
              </a:xfrm>
              <a:prstGeom prst="rect">
                <a:avLst/>
              </a:prstGeom>
            </p:spPr>
          </p:pic>
          <p:sp>
            <p:nvSpPr>
              <p:cNvPr id="70" name="TextBox 69"/>
              <p:cNvSpPr txBox="1"/>
              <p:nvPr/>
            </p:nvSpPr>
            <p:spPr>
              <a:xfrm>
                <a:off x="3055709" y="4565406"/>
                <a:ext cx="768155" cy="471991"/>
              </a:xfrm>
              <a:prstGeom prst="rect">
                <a:avLst/>
              </a:prstGeom>
              <a:noFill/>
            </p:spPr>
            <p:txBody>
              <a:bodyPr wrap="square" rtlCol="0">
                <a:spAutoFit/>
              </a:bodyPr>
              <a:lstStyle/>
              <a:p>
                <a:r>
                  <a:rPr lang="en-US" dirty="0"/>
                  <a:t>Field</a:t>
                </a:r>
              </a:p>
            </p:txBody>
          </p:sp>
          <p:sp>
            <p:nvSpPr>
              <p:cNvPr id="71" name="TextBox 70"/>
              <p:cNvSpPr txBox="1"/>
              <p:nvPr/>
            </p:nvSpPr>
            <p:spPr>
              <a:xfrm>
                <a:off x="2928407" y="5386546"/>
                <a:ext cx="1191276" cy="471991"/>
              </a:xfrm>
              <a:prstGeom prst="rect">
                <a:avLst/>
              </a:prstGeom>
              <a:noFill/>
            </p:spPr>
            <p:txBody>
              <a:bodyPr wrap="square" rtlCol="0">
                <a:spAutoFit/>
              </a:bodyPr>
              <a:lstStyle/>
              <a:p>
                <a:r>
                  <a:rPr lang="en-US" dirty="0"/>
                  <a:t>County</a:t>
                </a:r>
              </a:p>
            </p:txBody>
          </p:sp>
          <p:sp>
            <p:nvSpPr>
              <p:cNvPr id="72" name="TextBox 71"/>
              <p:cNvSpPr txBox="1"/>
              <p:nvPr/>
            </p:nvSpPr>
            <p:spPr>
              <a:xfrm>
                <a:off x="2918588" y="6619112"/>
                <a:ext cx="1064142" cy="369332"/>
              </a:xfrm>
              <a:prstGeom prst="rect">
                <a:avLst/>
              </a:prstGeom>
              <a:noFill/>
            </p:spPr>
            <p:txBody>
              <a:bodyPr wrap="square" rtlCol="0">
                <a:spAutoFit/>
              </a:bodyPr>
              <a:lstStyle/>
              <a:p>
                <a:r>
                  <a:rPr lang="en-US" dirty="0"/>
                  <a:t>HUC 12</a:t>
                </a:r>
              </a:p>
            </p:txBody>
          </p:sp>
        </p:grpSp>
      </p:grpSp>
      <p:pic>
        <p:nvPicPr>
          <p:cNvPr id="73" name="Picture 72"/>
          <p:cNvPicPr>
            <a:picLocks noChangeAspect="1"/>
          </p:cNvPicPr>
          <p:nvPr/>
        </p:nvPicPr>
        <p:blipFill rotWithShape="1">
          <a:blip r:embed="rId6"/>
          <a:srcRect t="555" r="56467" b="13358"/>
          <a:stretch/>
        </p:blipFill>
        <p:spPr>
          <a:xfrm>
            <a:off x="7960856" y="5103405"/>
            <a:ext cx="1938203" cy="2452255"/>
          </a:xfrm>
          <a:prstGeom prst="rect">
            <a:avLst/>
          </a:prstGeom>
        </p:spPr>
      </p:pic>
      <p:pic>
        <p:nvPicPr>
          <p:cNvPr id="75" name="Picture 74"/>
          <p:cNvPicPr>
            <a:picLocks noChangeAspect="1"/>
          </p:cNvPicPr>
          <p:nvPr/>
        </p:nvPicPr>
        <p:blipFill rotWithShape="1">
          <a:blip r:embed="rId7"/>
          <a:srcRect l="50175" t="15605" r="38728" b="48670"/>
          <a:stretch/>
        </p:blipFill>
        <p:spPr>
          <a:xfrm>
            <a:off x="2868097" y="2446577"/>
            <a:ext cx="1946402" cy="1884856"/>
          </a:xfrm>
          <a:prstGeom prst="rect">
            <a:avLst/>
          </a:prstGeom>
        </p:spPr>
      </p:pic>
      <p:sp>
        <p:nvSpPr>
          <p:cNvPr id="76" name="TextBox 75"/>
          <p:cNvSpPr txBox="1"/>
          <p:nvPr/>
        </p:nvSpPr>
        <p:spPr>
          <a:xfrm>
            <a:off x="438973" y="3218144"/>
            <a:ext cx="2445003" cy="1015663"/>
          </a:xfrm>
          <a:prstGeom prst="rect">
            <a:avLst/>
          </a:prstGeom>
          <a:noFill/>
        </p:spPr>
        <p:txBody>
          <a:bodyPr wrap="square" rtlCol="0">
            <a:spAutoFit/>
          </a:bodyPr>
          <a:lstStyle/>
          <a:p>
            <a:pPr algn="ctr"/>
            <a:r>
              <a:rPr lang="en-US" sz="1200" dirty="0"/>
              <a:t>You can choose to draw your own boundary on the map as shown in the figure on the top right, or select one or more counties or watersheds (HUC 8,10, or 12 levels)</a:t>
            </a:r>
          </a:p>
        </p:txBody>
      </p:sp>
      <p:grpSp>
        <p:nvGrpSpPr>
          <p:cNvPr id="78" name="Group 77"/>
          <p:cNvGrpSpPr/>
          <p:nvPr/>
        </p:nvGrpSpPr>
        <p:grpSpPr>
          <a:xfrm>
            <a:off x="105140" y="119269"/>
            <a:ext cx="11849220" cy="610208"/>
            <a:chOff x="136890" y="107924"/>
            <a:chExt cx="11849220" cy="610208"/>
          </a:xfrm>
        </p:grpSpPr>
        <p:sp>
          <p:nvSpPr>
            <p:cNvPr id="79" name="Rectangle 78"/>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869830" y="150346"/>
              <a:ext cx="10116280" cy="461665"/>
            </a:xfrm>
            <a:prstGeom prst="rect">
              <a:avLst/>
            </a:prstGeom>
            <a:noFill/>
          </p:spPr>
          <p:txBody>
            <a:bodyPr wrap="square" rtlCol="0">
              <a:spAutoFit/>
            </a:bodyPr>
            <a:lstStyle/>
            <a:p>
              <a:r>
                <a:rPr lang="en-US" sz="2400" b="1" u="sng" dirty="0">
                  <a:solidFill>
                    <a:schemeClr val="bg1"/>
                  </a:solidFill>
                  <a:latin typeface="Bahnschrift" panose="020B0502040204020203" pitchFamily="34" charset="0"/>
                </a:rPr>
                <a:t>Step 3</a:t>
              </a:r>
              <a:r>
                <a:rPr lang="en-US" sz="2400" dirty="0">
                  <a:solidFill>
                    <a:schemeClr val="bg1"/>
                  </a:solidFill>
                  <a:latin typeface="Bahnschrift" panose="020B0502040204020203" pitchFamily="34" charset="0"/>
                </a:rPr>
                <a:t>:       </a:t>
              </a:r>
              <a:r>
                <a:rPr lang="en-US" sz="2400" dirty="0">
                  <a:latin typeface="Bahnschrift" panose="020B0502040204020203" pitchFamily="34" charset="0"/>
                </a:rPr>
                <a:t>Analyze your Area of Interest</a:t>
              </a:r>
              <a:endParaRPr lang="en-US" sz="2000" dirty="0">
                <a:latin typeface="Bahnschrift" panose="020B0502040204020203" pitchFamily="34" charset="0"/>
              </a:endParaRPr>
            </a:p>
          </p:txBody>
        </p:sp>
      </p:grpSp>
      <p:grpSp>
        <p:nvGrpSpPr>
          <p:cNvPr id="38" name="Group 37"/>
          <p:cNvGrpSpPr/>
          <p:nvPr/>
        </p:nvGrpSpPr>
        <p:grpSpPr>
          <a:xfrm>
            <a:off x="538836" y="908587"/>
            <a:ext cx="5101040" cy="1200329"/>
            <a:chOff x="117336" y="846030"/>
            <a:chExt cx="5101040" cy="1200329"/>
          </a:xfrm>
        </p:grpSpPr>
        <p:pic>
          <p:nvPicPr>
            <p:cNvPr id="19" name="Picture 18"/>
            <p:cNvPicPr>
              <a:picLocks noChangeAspect="1"/>
            </p:cNvPicPr>
            <p:nvPr/>
          </p:nvPicPr>
          <p:blipFill rotWithShape="1">
            <a:blip r:embed="rId8"/>
            <a:srcRect t="3558" b="-1"/>
            <a:stretch/>
          </p:blipFill>
          <p:spPr>
            <a:xfrm>
              <a:off x="2462476" y="994411"/>
              <a:ext cx="2755900" cy="912226"/>
            </a:xfrm>
            <a:prstGeom prst="rect">
              <a:avLst/>
            </a:prstGeom>
          </p:spPr>
        </p:pic>
        <p:sp>
          <p:nvSpPr>
            <p:cNvPr id="23" name="TextBox 22"/>
            <p:cNvSpPr txBox="1"/>
            <p:nvPr/>
          </p:nvSpPr>
          <p:spPr>
            <a:xfrm>
              <a:off x="117336" y="846030"/>
              <a:ext cx="2241550" cy="1200329"/>
            </a:xfrm>
            <a:prstGeom prst="rect">
              <a:avLst/>
            </a:prstGeom>
            <a:noFill/>
          </p:spPr>
          <p:txBody>
            <a:bodyPr wrap="square" rtlCol="0">
              <a:spAutoFit/>
            </a:bodyPr>
            <a:lstStyle/>
            <a:p>
              <a:pPr algn="ctr"/>
              <a:r>
                <a:rPr lang="en-US" dirty="0"/>
                <a:t>When you are ready to analyze your area of interest (AOI) and generate output</a:t>
              </a:r>
            </a:p>
          </p:txBody>
        </p:sp>
        <p:cxnSp>
          <p:nvCxnSpPr>
            <p:cNvPr id="33" name="Straight Arrow Connector 32"/>
            <p:cNvCxnSpPr/>
            <p:nvPr/>
          </p:nvCxnSpPr>
          <p:spPr>
            <a:xfrm>
              <a:off x="2292350" y="1591122"/>
              <a:ext cx="1422400" cy="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130245" y="1201275"/>
            <a:ext cx="501048" cy="480932"/>
            <a:chOff x="2732950" y="2452769"/>
            <a:chExt cx="501048" cy="480932"/>
          </a:xfrm>
        </p:grpSpPr>
        <p:sp>
          <p:nvSpPr>
            <p:cNvPr id="40" name="Oval 39"/>
            <p:cNvSpPr/>
            <p:nvPr/>
          </p:nvSpPr>
          <p:spPr>
            <a:xfrm>
              <a:off x="2732950" y="2452769"/>
              <a:ext cx="501048" cy="48093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828302" y="2503348"/>
              <a:ext cx="363196" cy="369332"/>
            </a:xfrm>
            <a:prstGeom prst="rect">
              <a:avLst/>
            </a:prstGeom>
            <a:noFill/>
          </p:spPr>
          <p:txBody>
            <a:bodyPr wrap="square" rtlCol="0">
              <a:spAutoFit/>
            </a:bodyPr>
            <a:lstStyle/>
            <a:p>
              <a:r>
                <a:rPr lang="en-US" dirty="0"/>
                <a:t>1</a:t>
              </a:r>
            </a:p>
          </p:txBody>
        </p:sp>
      </p:grpSp>
      <p:grpSp>
        <p:nvGrpSpPr>
          <p:cNvPr id="84" name="Group 83"/>
          <p:cNvGrpSpPr/>
          <p:nvPr/>
        </p:nvGrpSpPr>
        <p:grpSpPr>
          <a:xfrm>
            <a:off x="73938" y="2597114"/>
            <a:ext cx="501048" cy="480932"/>
            <a:chOff x="2732950" y="2452769"/>
            <a:chExt cx="501048" cy="480932"/>
          </a:xfrm>
        </p:grpSpPr>
        <p:sp>
          <p:nvSpPr>
            <p:cNvPr id="85" name="Oval 84"/>
            <p:cNvSpPr/>
            <p:nvPr/>
          </p:nvSpPr>
          <p:spPr>
            <a:xfrm>
              <a:off x="2732950" y="2452769"/>
              <a:ext cx="501048" cy="48093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834652" y="2503348"/>
              <a:ext cx="363196" cy="369332"/>
            </a:xfrm>
            <a:prstGeom prst="rect">
              <a:avLst/>
            </a:prstGeom>
            <a:noFill/>
          </p:spPr>
          <p:txBody>
            <a:bodyPr wrap="square" rtlCol="0">
              <a:spAutoFit/>
            </a:bodyPr>
            <a:lstStyle/>
            <a:p>
              <a:r>
                <a:rPr lang="en-US" dirty="0"/>
                <a:t>2</a:t>
              </a:r>
            </a:p>
          </p:txBody>
        </p:sp>
      </p:grpSp>
      <p:sp>
        <p:nvSpPr>
          <p:cNvPr id="87" name="TextBox 86"/>
          <p:cNvSpPr txBox="1"/>
          <p:nvPr/>
        </p:nvSpPr>
        <p:spPr>
          <a:xfrm>
            <a:off x="522333" y="2493197"/>
            <a:ext cx="2241550" cy="646331"/>
          </a:xfrm>
          <a:prstGeom prst="rect">
            <a:avLst/>
          </a:prstGeom>
          <a:noFill/>
        </p:spPr>
        <p:txBody>
          <a:bodyPr wrap="square" rtlCol="0">
            <a:spAutoFit/>
          </a:bodyPr>
          <a:lstStyle/>
          <a:p>
            <a:pPr algn="ctr"/>
            <a:r>
              <a:rPr lang="en-US" dirty="0"/>
              <a:t>Select how you want to define your AOI</a:t>
            </a:r>
          </a:p>
        </p:txBody>
      </p:sp>
      <p:grpSp>
        <p:nvGrpSpPr>
          <p:cNvPr id="100" name="Group 99"/>
          <p:cNvGrpSpPr/>
          <p:nvPr/>
        </p:nvGrpSpPr>
        <p:grpSpPr>
          <a:xfrm>
            <a:off x="5957471" y="793432"/>
            <a:ext cx="501048" cy="480932"/>
            <a:chOff x="2732950" y="2452769"/>
            <a:chExt cx="501048" cy="480932"/>
          </a:xfrm>
        </p:grpSpPr>
        <p:sp>
          <p:nvSpPr>
            <p:cNvPr id="101" name="Oval 100"/>
            <p:cNvSpPr/>
            <p:nvPr/>
          </p:nvSpPr>
          <p:spPr>
            <a:xfrm>
              <a:off x="2732950" y="2452769"/>
              <a:ext cx="501048" cy="48093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2762625" y="2508751"/>
              <a:ext cx="441695" cy="369332"/>
            </a:xfrm>
            <a:prstGeom prst="rect">
              <a:avLst/>
            </a:prstGeom>
            <a:noFill/>
          </p:spPr>
          <p:txBody>
            <a:bodyPr wrap="square" rtlCol="0">
              <a:spAutoFit/>
            </a:bodyPr>
            <a:lstStyle/>
            <a:p>
              <a:r>
                <a:rPr lang="en-US" dirty="0"/>
                <a:t>2b</a:t>
              </a:r>
            </a:p>
          </p:txBody>
        </p:sp>
      </p:grpSp>
      <p:grpSp>
        <p:nvGrpSpPr>
          <p:cNvPr id="108" name="Group 107"/>
          <p:cNvGrpSpPr/>
          <p:nvPr/>
        </p:nvGrpSpPr>
        <p:grpSpPr>
          <a:xfrm>
            <a:off x="70109" y="4448013"/>
            <a:ext cx="5734363" cy="3199969"/>
            <a:chOff x="37446" y="4522575"/>
            <a:chExt cx="5734363" cy="3199969"/>
          </a:xfrm>
        </p:grpSpPr>
        <p:pic>
          <p:nvPicPr>
            <p:cNvPr id="74" name="Picture 73"/>
            <p:cNvPicPr>
              <a:picLocks noChangeAspect="1"/>
            </p:cNvPicPr>
            <p:nvPr/>
          </p:nvPicPr>
          <p:blipFill rotWithShape="1">
            <a:blip r:embed="rId9"/>
            <a:srcRect l="50195" t="9872" r="11956" b="13003"/>
            <a:stretch/>
          </p:blipFill>
          <p:spPr>
            <a:xfrm>
              <a:off x="122081" y="5013531"/>
              <a:ext cx="4162143" cy="2550991"/>
            </a:xfrm>
            <a:prstGeom prst="rect">
              <a:avLst/>
            </a:prstGeom>
          </p:spPr>
        </p:pic>
        <p:sp>
          <p:nvSpPr>
            <p:cNvPr id="89" name="TextBox 88"/>
            <p:cNvSpPr txBox="1"/>
            <p:nvPr/>
          </p:nvSpPr>
          <p:spPr>
            <a:xfrm>
              <a:off x="225597" y="5970124"/>
              <a:ext cx="1484763" cy="1200329"/>
            </a:xfrm>
            <a:prstGeom prst="rect">
              <a:avLst/>
            </a:prstGeom>
            <a:noFill/>
          </p:spPr>
          <p:txBody>
            <a:bodyPr wrap="square" rtlCol="0">
              <a:spAutoFit/>
            </a:bodyPr>
            <a:lstStyle/>
            <a:p>
              <a:pPr algn="ctr"/>
              <a:r>
                <a:rPr lang="en-US" sz="1200" dirty="0"/>
                <a:t>When you select draw an area on the map, a blue cursor will appear when you hover over the map</a:t>
              </a:r>
            </a:p>
          </p:txBody>
        </p:sp>
        <p:sp>
          <p:nvSpPr>
            <p:cNvPr id="90" name="Rectangle 89"/>
            <p:cNvSpPr/>
            <p:nvPr/>
          </p:nvSpPr>
          <p:spPr>
            <a:xfrm>
              <a:off x="2282561" y="5877791"/>
              <a:ext cx="1933751" cy="1292662"/>
            </a:xfrm>
            <a:prstGeom prst="rect">
              <a:avLst/>
            </a:prstGeom>
          </p:spPr>
          <p:txBody>
            <a:bodyPr wrap="square">
              <a:spAutoFit/>
            </a:bodyPr>
            <a:lstStyle/>
            <a:p>
              <a:pPr marL="285750" indent="-91440">
                <a:buFont typeface="Arial" panose="020B0604020202020204" pitchFamily="34" charset="0"/>
                <a:buChar char="•"/>
              </a:pPr>
              <a:r>
                <a:rPr lang="en-US" sz="1300" dirty="0"/>
                <a:t>Single click to create a starting point and vertex</a:t>
              </a:r>
            </a:p>
            <a:p>
              <a:pPr marL="285750" indent="-91440">
                <a:buFont typeface="Arial" panose="020B0604020202020204" pitchFamily="34" charset="0"/>
                <a:buChar char="•"/>
              </a:pPr>
              <a:endParaRPr lang="en-US" sz="1300" dirty="0"/>
            </a:p>
            <a:p>
              <a:pPr marL="285750" indent="-91440">
                <a:buFont typeface="Arial" panose="020B0604020202020204" pitchFamily="34" charset="0"/>
                <a:buChar char="•"/>
              </a:pPr>
              <a:r>
                <a:rPr lang="en-US" sz="1300" dirty="0"/>
                <a:t>Double click to finish the polygon</a:t>
              </a:r>
            </a:p>
          </p:txBody>
        </p:sp>
        <p:sp>
          <p:nvSpPr>
            <p:cNvPr id="92" name="TextBox 91"/>
            <p:cNvSpPr txBox="1"/>
            <p:nvPr/>
          </p:nvSpPr>
          <p:spPr>
            <a:xfrm>
              <a:off x="1643382" y="4586376"/>
              <a:ext cx="2432050" cy="369332"/>
            </a:xfrm>
            <a:prstGeom prst="rect">
              <a:avLst/>
            </a:prstGeom>
            <a:noFill/>
          </p:spPr>
          <p:txBody>
            <a:bodyPr wrap="square" rtlCol="0">
              <a:spAutoFit/>
            </a:bodyPr>
            <a:lstStyle/>
            <a:p>
              <a:r>
                <a:rPr lang="en-US" dirty="0"/>
                <a:t>Draw your own AOI</a:t>
              </a:r>
            </a:p>
          </p:txBody>
        </p:sp>
        <p:pic>
          <p:nvPicPr>
            <p:cNvPr id="94" name="Picture 93"/>
            <p:cNvPicPr>
              <a:picLocks noChangeAspect="1"/>
            </p:cNvPicPr>
            <p:nvPr/>
          </p:nvPicPr>
          <p:blipFill>
            <a:blip r:embed="rId10"/>
            <a:stretch>
              <a:fillRect/>
            </a:stretch>
          </p:blipFill>
          <p:spPr>
            <a:xfrm>
              <a:off x="4383372" y="6467684"/>
              <a:ext cx="1388437" cy="1096838"/>
            </a:xfrm>
            <a:prstGeom prst="rect">
              <a:avLst/>
            </a:prstGeom>
          </p:spPr>
        </p:pic>
        <p:grpSp>
          <p:nvGrpSpPr>
            <p:cNvPr id="95" name="Group 94"/>
            <p:cNvGrpSpPr/>
            <p:nvPr/>
          </p:nvGrpSpPr>
          <p:grpSpPr>
            <a:xfrm>
              <a:off x="1142334" y="4522575"/>
              <a:ext cx="501048" cy="480932"/>
              <a:chOff x="2732950" y="2452769"/>
              <a:chExt cx="501048" cy="480932"/>
            </a:xfrm>
          </p:grpSpPr>
          <p:sp>
            <p:nvSpPr>
              <p:cNvPr id="96" name="Oval 95"/>
              <p:cNvSpPr/>
              <p:nvPr/>
            </p:nvSpPr>
            <p:spPr>
              <a:xfrm>
                <a:off x="2732950" y="2452769"/>
                <a:ext cx="501048" cy="48093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2792303" y="2506546"/>
                <a:ext cx="441695" cy="369332"/>
              </a:xfrm>
              <a:prstGeom prst="rect">
                <a:avLst/>
              </a:prstGeom>
              <a:noFill/>
            </p:spPr>
            <p:txBody>
              <a:bodyPr wrap="square" rtlCol="0">
                <a:spAutoFit/>
              </a:bodyPr>
              <a:lstStyle/>
              <a:p>
                <a:r>
                  <a:rPr lang="en-US" dirty="0"/>
                  <a:t>2a</a:t>
                </a:r>
              </a:p>
            </p:txBody>
          </p:sp>
        </p:grpSp>
        <p:pic>
          <p:nvPicPr>
            <p:cNvPr id="98" name="Picture 97"/>
            <p:cNvPicPr>
              <a:picLocks noChangeAspect="1"/>
            </p:cNvPicPr>
            <p:nvPr/>
          </p:nvPicPr>
          <p:blipFill>
            <a:blip r:embed="rId11"/>
            <a:stretch>
              <a:fillRect/>
            </a:stretch>
          </p:blipFill>
          <p:spPr>
            <a:xfrm>
              <a:off x="4376847" y="5018702"/>
              <a:ext cx="1360720" cy="1118531"/>
            </a:xfrm>
            <a:prstGeom prst="rect">
              <a:avLst/>
            </a:prstGeom>
          </p:spPr>
        </p:pic>
        <p:sp>
          <p:nvSpPr>
            <p:cNvPr id="99" name="TextBox 98"/>
            <p:cNvSpPr txBox="1"/>
            <p:nvPr/>
          </p:nvSpPr>
          <p:spPr>
            <a:xfrm>
              <a:off x="4310904" y="6073441"/>
              <a:ext cx="1453758" cy="461665"/>
            </a:xfrm>
            <a:prstGeom prst="rect">
              <a:avLst/>
            </a:prstGeom>
            <a:noFill/>
          </p:spPr>
          <p:txBody>
            <a:bodyPr wrap="square" rtlCol="0">
              <a:spAutoFit/>
            </a:bodyPr>
            <a:lstStyle/>
            <a:p>
              <a:pPr algn="ctr"/>
              <a:r>
                <a:rPr lang="en-US" sz="1200" dirty="0"/>
                <a:t>Can draw one or more AOI</a:t>
              </a:r>
            </a:p>
          </p:txBody>
        </p:sp>
        <p:pic>
          <p:nvPicPr>
            <p:cNvPr id="103" name="Picture 102"/>
            <p:cNvPicPr>
              <a:picLocks noChangeAspect="1"/>
            </p:cNvPicPr>
            <p:nvPr/>
          </p:nvPicPr>
          <p:blipFill>
            <a:blip r:embed="rId12"/>
            <a:stretch>
              <a:fillRect/>
            </a:stretch>
          </p:blipFill>
          <p:spPr>
            <a:xfrm>
              <a:off x="37446" y="7291657"/>
              <a:ext cx="718141" cy="393088"/>
            </a:xfrm>
            <a:prstGeom prst="rect">
              <a:avLst/>
            </a:prstGeom>
            <a:ln>
              <a:solidFill>
                <a:schemeClr val="accent6">
                  <a:lumMod val="50000"/>
                </a:schemeClr>
              </a:solidFill>
            </a:ln>
          </p:spPr>
        </p:pic>
        <p:cxnSp>
          <p:nvCxnSpPr>
            <p:cNvPr id="105" name="Straight Arrow Connector 104"/>
            <p:cNvCxnSpPr/>
            <p:nvPr/>
          </p:nvCxnSpPr>
          <p:spPr>
            <a:xfrm flipV="1">
              <a:off x="225597" y="5877791"/>
              <a:ext cx="0" cy="141386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43334" y="7291657"/>
              <a:ext cx="1059884" cy="430887"/>
            </a:xfrm>
            <a:prstGeom prst="rect">
              <a:avLst/>
            </a:prstGeom>
            <a:noFill/>
          </p:spPr>
          <p:txBody>
            <a:bodyPr wrap="square" rtlCol="0">
              <a:spAutoFit/>
            </a:bodyPr>
            <a:lstStyle/>
            <a:p>
              <a:pPr algn="ctr"/>
              <a:r>
                <a:rPr lang="en-US" sz="1100" dirty="0"/>
                <a:t>Hit clear to start over</a:t>
              </a:r>
            </a:p>
          </p:txBody>
        </p:sp>
      </p:grpSp>
      <p:sp>
        <p:nvSpPr>
          <p:cNvPr id="109" name="TextBox 108"/>
          <p:cNvSpPr txBox="1"/>
          <p:nvPr/>
        </p:nvSpPr>
        <p:spPr>
          <a:xfrm>
            <a:off x="6286632" y="765069"/>
            <a:ext cx="3517331" cy="646331"/>
          </a:xfrm>
          <a:prstGeom prst="rect">
            <a:avLst/>
          </a:prstGeom>
          <a:noFill/>
        </p:spPr>
        <p:txBody>
          <a:bodyPr wrap="square" rtlCol="0">
            <a:spAutoFit/>
          </a:bodyPr>
          <a:lstStyle/>
          <a:p>
            <a:pPr algn="ctr"/>
            <a:r>
              <a:rPr lang="en-US" dirty="0"/>
              <a:t>When you choose to select by county or HUC (watershed)  </a:t>
            </a:r>
          </a:p>
        </p:txBody>
      </p:sp>
      <p:sp>
        <p:nvSpPr>
          <p:cNvPr id="114" name="TextBox 113"/>
          <p:cNvSpPr txBox="1"/>
          <p:nvPr/>
        </p:nvSpPr>
        <p:spPr>
          <a:xfrm>
            <a:off x="6133217" y="1361344"/>
            <a:ext cx="3515019" cy="461665"/>
          </a:xfrm>
          <a:prstGeom prst="rect">
            <a:avLst/>
          </a:prstGeom>
          <a:noFill/>
        </p:spPr>
        <p:txBody>
          <a:bodyPr wrap="square" rtlCol="0">
            <a:spAutoFit/>
          </a:bodyPr>
          <a:lstStyle/>
          <a:p>
            <a:pPr algn="ctr"/>
            <a:r>
              <a:rPr lang="en-US" sz="1200" dirty="0"/>
              <a:t>The map will show counties or HUCs (you’ll see the labels appear) – click on the ones you want to select</a:t>
            </a:r>
          </a:p>
        </p:txBody>
      </p:sp>
      <p:grpSp>
        <p:nvGrpSpPr>
          <p:cNvPr id="119" name="Group 118"/>
          <p:cNvGrpSpPr/>
          <p:nvPr/>
        </p:nvGrpSpPr>
        <p:grpSpPr>
          <a:xfrm>
            <a:off x="5882621" y="1849678"/>
            <a:ext cx="4016438" cy="2980686"/>
            <a:chOff x="5882621" y="1849678"/>
            <a:chExt cx="4016438" cy="2980686"/>
          </a:xfrm>
        </p:grpSpPr>
        <p:pic>
          <p:nvPicPr>
            <p:cNvPr id="110" name="Picture 109"/>
            <p:cNvPicPr>
              <a:picLocks noChangeAspect="1"/>
            </p:cNvPicPr>
            <p:nvPr/>
          </p:nvPicPr>
          <p:blipFill>
            <a:blip r:embed="rId13"/>
            <a:stretch>
              <a:fillRect/>
            </a:stretch>
          </p:blipFill>
          <p:spPr>
            <a:xfrm>
              <a:off x="7940158" y="3168380"/>
              <a:ext cx="1831518" cy="1642797"/>
            </a:xfrm>
            <a:prstGeom prst="rect">
              <a:avLst/>
            </a:prstGeom>
          </p:spPr>
        </p:pic>
        <p:pic>
          <p:nvPicPr>
            <p:cNvPr id="111" name="Picture 110"/>
            <p:cNvPicPr>
              <a:picLocks noChangeAspect="1"/>
            </p:cNvPicPr>
            <p:nvPr/>
          </p:nvPicPr>
          <p:blipFill>
            <a:blip r:embed="rId14"/>
            <a:stretch>
              <a:fillRect/>
            </a:stretch>
          </p:blipFill>
          <p:spPr>
            <a:xfrm>
              <a:off x="7746889" y="1849678"/>
              <a:ext cx="2119195" cy="1252458"/>
            </a:xfrm>
            <a:prstGeom prst="rect">
              <a:avLst/>
            </a:prstGeom>
          </p:spPr>
        </p:pic>
        <p:pic>
          <p:nvPicPr>
            <p:cNvPr id="112" name="Picture 111"/>
            <p:cNvPicPr>
              <a:picLocks noChangeAspect="1"/>
            </p:cNvPicPr>
            <p:nvPr/>
          </p:nvPicPr>
          <p:blipFill>
            <a:blip r:embed="rId15"/>
            <a:stretch>
              <a:fillRect/>
            </a:stretch>
          </p:blipFill>
          <p:spPr>
            <a:xfrm>
              <a:off x="5933706" y="3168380"/>
              <a:ext cx="1925028" cy="1642797"/>
            </a:xfrm>
            <a:prstGeom prst="rect">
              <a:avLst/>
            </a:prstGeom>
          </p:spPr>
        </p:pic>
        <p:pic>
          <p:nvPicPr>
            <p:cNvPr id="113" name="Picture 112"/>
            <p:cNvPicPr>
              <a:picLocks noChangeAspect="1"/>
            </p:cNvPicPr>
            <p:nvPr/>
          </p:nvPicPr>
          <p:blipFill>
            <a:blip r:embed="rId16"/>
            <a:stretch>
              <a:fillRect/>
            </a:stretch>
          </p:blipFill>
          <p:spPr>
            <a:xfrm>
              <a:off x="5882621" y="1849678"/>
              <a:ext cx="1824335" cy="1252458"/>
            </a:xfrm>
            <a:prstGeom prst="rect">
              <a:avLst/>
            </a:prstGeom>
          </p:spPr>
        </p:pic>
        <p:sp>
          <p:nvSpPr>
            <p:cNvPr id="115" name="Right Arrow 114"/>
            <p:cNvSpPr/>
            <p:nvPr/>
          </p:nvSpPr>
          <p:spPr>
            <a:xfrm rot="16200000">
              <a:off x="7194222" y="3124667"/>
              <a:ext cx="334606" cy="87425"/>
            </a:xfrm>
            <a:prstGeom prst="rightArrow">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6896220" y="3335683"/>
              <a:ext cx="1365612" cy="430887"/>
            </a:xfrm>
            <a:prstGeom prst="rect">
              <a:avLst/>
            </a:prstGeom>
            <a:solidFill>
              <a:schemeClr val="bg1">
                <a:alpha val="80000"/>
              </a:schemeClr>
            </a:solidFill>
            <a:ln>
              <a:solidFill>
                <a:schemeClr val="accent6">
                  <a:lumMod val="50000"/>
                </a:schemeClr>
              </a:solidFill>
            </a:ln>
          </p:spPr>
          <p:txBody>
            <a:bodyPr wrap="square" rtlCol="0">
              <a:spAutoFit/>
            </a:bodyPr>
            <a:lstStyle/>
            <a:p>
              <a:pPr algn="ctr"/>
              <a:r>
                <a:rPr lang="en-US" sz="1050" dirty="0"/>
                <a:t>Hit the “x” to remove selected features</a:t>
              </a:r>
            </a:p>
          </p:txBody>
        </p:sp>
        <p:sp>
          <p:nvSpPr>
            <p:cNvPr id="117" name="TextBox 116"/>
            <p:cNvSpPr txBox="1"/>
            <p:nvPr/>
          </p:nvSpPr>
          <p:spPr>
            <a:xfrm>
              <a:off x="6307652" y="4447507"/>
              <a:ext cx="1259958" cy="369332"/>
            </a:xfrm>
            <a:prstGeom prst="rect">
              <a:avLst/>
            </a:prstGeom>
            <a:noFill/>
          </p:spPr>
          <p:txBody>
            <a:bodyPr wrap="square" rtlCol="0">
              <a:spAutoFit/>
            </a:bodyPr>
            <a:lstStyle/>
            <a:p>
              <a:r>
                <a:rPr lang="en-US" dirty="0">
                  <a:solidFill>
                    <a:schemeClr val="bg1"/>
                  </a:solidFill>
                </a:rPr>
                <a:t>Counties</a:t>
              </a:r>
            </a:p>
          </p:txBody>
        </p:sp>
        <p:sp>
          <p:nvSpPr>
            <p:cNvPr id="118" name="TextBox 117"/>
            <p:cNvSpPr txBox="1"/>
            <p:nvPr/>
          </p:nvSpPr>
          <p:spPr>
            <a:xfrm>
              <a:off x="7855276" y="4461032"/>
              <a:ext cx="2043783" cy="369332"/>
            </a:xfrm>
            <a:prstGeom prst="rect">
              <a:avLst/>
            </a:prstGeom>
            <a:noFill/>
          </p:spPr>
          <p:txBody>
            <a:bodyPr wrap="square" rtlCol="0">
              <a:spAutoFit/>
            </a:bodyPr>
            <a:lstStyle/>
            <a:p>
              <a:r>
                <a:rPr lang="en-US">
                  <a:solidFill>
                    <a:schemeClr val="bg1"/>
                  </a:solidFill>
                </a:rPr>
                <a:t>HUC 12 </a:t>
              </a:r>
              <a:r>
                <a:rPr lang="en-US" dirty="0">
                  <a:solidFill>
                    <a:schemeClr val="bg1"/>
                  </a:solidFill>
                </a:rPr>
                <a:t>watersheds</a:t>
              </a:r>
            </a:p>
          </p:txBody>
        </p:sp>
      </p:grpSp>
      <p:grpSp>
        <p:nvGrpSpPr>
          <p:cNvPr id="120" name="Group 119"/>
          <p:cNvGrpSpPr/>
          <p:nvPr/>
        </p:nvGrpSpPr>
        <p:grpSpPr>
          <a:xfrm>
            <a:off x="5950299" y="5325987"/>
            <a:ext cx="537042" cy="480932"/>
            <a:chOff x="2732950" y="2452769"/>
            <a:chExt cx="537042" cy="480932"/>
          </a:xfrm>
        </p:grpSpPr>
        <p:sp>
          <p:nvSpPr>
            <p:cNvPr id="121" name="Oval 120"/>
            <p:cNvSpPr/>
            <p:nvPr/>
          </p:nvSpPr>
          <p:spPr>
            <a:xfrm>
              <a:off x="2732950" y="2452769"/>
              <a:ext cx="501048" cy="48093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828297" y="2508569"/>
              <a:ext cx="441695" cy="369332"/>
            </a:xfrm>
            <a:prstGeom prst="rect">
              <a:avLst/>
            </a:prstGeom>
            <a:noFill/>
          </p:spPr>
          <p:txBody>
            <a:bodyPr wrap="square" rtlCol="0">
              <a:spAutoFit/>
            </a:bodyPr>
            <a:lstStyle/>
            <a:p>
              <a:r>
                <a:rPr lang="en-US" dirty="0"/>
                <a:t>3</a:t>
              </a:r>
            </a:p>
          </p:txBody>
        </p:sp>
      </p:grpSp>
      <p:sp>
        <p:nvSpPr>
          <p:cNvPr id="123" name="TextBox 122"/>
          <p:cNvSpPr txBox="1"/>
          <p:nvPr/>
        </p:nvSpPr>
        <p:spPr>
          <a:xfrm>
            <a:off x="6404241" y="5245471"/>
            <a:ext cx="1537379" cy="830997"/>
          </a:xfrm>
          <a:prstGeom prst="rect">
            <a:avLst/>
          </a:prstGeom>
          <a:noFill/>
        </p:spPr>
        <p:txBody>
          <a:bodyPr wrap="square" rtlCol="0">
            <a:spAutoFit/>
          </a:bodyPr>
          <a:lstStyle/>
          <a:p>
            <a:pPr algn="ctr"/>
            <a:r>
              <a:rPr lang="en-US" sz="1600" dirty="0"/>
              <a:t>Hit analyze once you’ve selected your AOI</a:t>
            </a:r>
          </a:p>
        </p:txBody>
      </p:sp>
      <p:sp>
        <p:nvSpPr>
          <p:cNvPr id="124" name="Left Brace 123"/>
          <p:cNvSpPr/>
          <p:nvPr/>
        </p:nvSpPr>
        <p:spPr>
          <a:xfrm>
            <a:off x="7746889" y="6367426"/>
            <a:ext cx="136690" cy="849669"/>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TextBox 124"/>
          <p:cNvSpPr txBox="1"/>
          <p:nvPr/>
        </p:nvSpPr>
        <p:spPr>
          <a:xfrm>
            <a:off x="5896473" y="6225892"/>
            <a:ext cx="1815622" cy="938719"/>
          </a:xfrm>
          <a:prstGeom prst="rect">
            <a:avLst/>
          </a:prstGeom>
          <a:noFill/>
        </p:spPr>
        <p:txBody>
          <a:bodyPr wrap="square" rtlCol="0">
            <a:spAutoFit/>
          </a:bodyPr>
          <a:lstStyle/>
          <a:p>
            <a:pPr algn="ctr"/>
            <a:r>
              <a:rPr lang="en-US" sz="1100" dirty="0"/>
              <a:t>A summary of the total acreage per marginality is reported along with the amount of suitable acres for saturated bioenergy buffers.</a:t>
            </a:r>
          </a:p>
        </p:txBody>
      </p:sp>
      <p:cxnSp>
        <p:nvCxnSpPr>
          <p:cNvPr id="129" name="Straight Arrow Connector 128"/>
          <p:cNvCxnSpPr>
            <a:stCxn id="127" idx="1"/>
          </p:cNvCxnSpPr>
          <p:nvPr/>
        </p:nvCxnSpPr>
        <p:spPr>
          <a:xfrm flipH="1" flipV="1">
            <a:off x="8351236" y="7496469"/>
            <a:ext cx="485696" cy="5176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7" name="Picture 126"/>
          <p:cNvPicPr>
            <a:picLocks noChangeAspect="1"/>
          </p:cNvPicPr>
          <p:nvPr/>
        </p:nvPicPr>
        <p:blipFill>
          <a:blip r:embed="rId17"/>
          <a:stretch>
            <a:fillRect/>
          </a:stretch>
        </p:blipFill>
        <p:spPr>
          <a:xfrm>
            <a:off x="8836932" y="7411495"/>
            <a:ext cx="836515" cy="273476"/>
          </a:xfrm>
          <a:prstGeom prst="rect">
            <a:avLst/>
          </a:prstGeom>
          <a:ln>
            <a:solidFill>
              <a:schemeClr val="accent6">
                <a:lumMod val="50000"/>
              </a:schemeClr>
            </a:solidFill>
          </a:ln>
        </p:spPr>
      </p:pic>
      <p:sp>
        <p:nvSpPr>
          <p:cNvPr id="132" name="TextBox 131"/>
          <p:cNvSpPr txBox="1"/>
          <p:nvPr/>
        </p:nvSpPr>
        <p:spPr>
          <a:xfrm>
            <a:off x="6490616" y="7270252"/>
            <a:ext cx="1635008" cy="430887"/>
          </a:xfrm>
          <a:prstGeom prst="rect">
            <a:avLst/>
          </a:prstGeom>
          <a:noFill/>
        </p:spPr>
        <p:txBody>
          <a:bodyPr wrap="square" rtlCol="0">
            <a:spAutoFit/>
          </a:bodyPr>
          <a:lstStyle/>
          <a:p>
            <a:pPr algn="ctr"/>
            <a:r>
              <a:rPr lang="en-US" sz="1100" dirty="0"/>
              <a:t>Click to generate a printable report</a:t>
            </a:r>
          </a:p>
        </p:txBody>
      </p:sp>
      <p:cxnSp>
        <p:nvCxnSpPr>
          <p:cNvPr id="136" name="Straight Arrow Connector 135"/>
          <p:cNvCxnSpPr/>
          <p:nvPr/>
        </p:nvCxnSpPr>
        <p:spPr>
          <a:xfrm>
            <a:off x="2561450" y="3017025"/>
            <a:ext cx="322526" cy="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05140" y="2185259"/>
            <a:ext cx="563242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7197" y="4397443"/>
            <a:ext cx="474439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882621" y="4914769"/>
            <a:ext cx="4016438"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1676045" y="5578549"/>
            <a:ext cx="734002" cy="647343"/>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5789280" y="849415"/>
            <a:ext cx="126243" cy="6798567"/>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18"/>
          <a:stretch>
            <a:fillRect/>
          </a:stretch>
        </p:blipFill>
        <p:spPr>
          <a:xfrm>
            <a:off x="132884" y="132477"/>
            <a:ext cx="712384" cy="556863"/>
          </a:xfrm>
          <a:prstGeom prst="rect">
            <a:avLst/>
          </a:prstGeom>
        </p:spPr>
      </p:pic>
    </p:spTree>
    <p:extLst>
      <p:ext uri="{BB962C8B-B14F-4D97-AF65-F5344CB8AC3E}">
        <p14:creationId xmlns:p14="http://schemas.microsoft.com/office/powerpoint/2010/main" val="105891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6491" t="33101" r="15137" b="27002"/>
          <a:stretch/>
        </p:blipFill>
        <p:spPr>
          <a:xfrm>
            <a:off x="2955785" y="5665748"/>
            <a:ext cx="1769225" cy="1724547"/>
          </a:xfrm>
          <a:prstGeom prst="rect">
            <a:avLst/>
          </a:prstGeom>
        </p:spPr>
      </p:pic>
      <p:pic>
        <p:nvPicPr>
          <p:cNvPr id="5" name="Picture 4"/>
          <p:cNvPicPr>
            <a:picLocks noChangeAspect="1"/>
          </p:cNvPicPr>
          <p:nvPr/>
        </p:nvPicPr>
        <p:blipFill>
          <a:blip r:embed="rId4"/>
          <a:stretch>
            <a:fillRect/>
          </a:stretch>
        </p:blipFill>
        <p:spPr>
          <a:xfrm>
            <a:off x="5253066" y="2072205"/>
            <a:ext cx="4146791" cy="5512322"/>
          </a:xfrm>
          <a:prstGeom prst="rect">
            <a:avLst/>
          </a:prstGeom>
          <a:ln w="28575">
            <a:solidFill>
              <a:schemeClr val="accent6">
                <a:lumMod val="50000"/>
              </a:schemeClr>
            </a:solidFill>
          </a:ln>
        </p:spPr>
      </p:pic>
      <p:grpSp>
        <p:nvGrpSpPr>
          <p:cNvPr id="16" name="Group 15"/>
          <p:cNvGrpSpPr/>
          <p:nvPr/>
        </p:nvGrpSpPr>
        <p:grpSpPr>
          <a:xfrm>
            <a:off x="105140" y="119269"/>
            <a:ext cx="9793919" cy="883192"/>
            <a:chOff x="136890" y="107924"/>
            <a:chExt cx="9793919" cy="610208"/>
          </a:xfrm>
        </p:grpSpPr>
        <p:sp>
          <p:nvSpPr>
            <p:cNvPr id="17" name="Rectangle 16"/>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hnschrift" panose="020B0502040204020203" pitchFamily="34" charset="0"/>
              </a:endParaRPr>
            </a:p>
          </p:txBody>
        </p:sp>
        <p:sp>
          <p:nvSpPr>
            <p:cNvPr id="18" name="TextBox 17"/>
            <p:cNvSpPr txBox="1"/>
            <p:nvPr/>
          </p:nvSpPr>
          <p:spPr>
            <a:xfrm>
              <a:off x="1401535" y="188339"/>
              <a:ext cx="6463178" cy="404028"/>
            </a:xfrm>
            <a:prstGeom prst="rect">
              <a:avLst/>
            </a:prstGeom>
            <a:noFill/>
          </p:spPr>
          <p:txBody>
            <a:bodyPr wrap="square" rtlCol="0">
              <a:spAutoFit/>
            </a:bodyPr>
            <a:lstStyle/>
            <a:p>
              <a:pPr algn="ctr"/>
              <a:r>
                <a:rPr lang="en-US" sz="3200" b="1" u="sng" dirty="0">
                  <a:solidFill>
                    <a:schemeClr val="bg1"/>
                  </a:solidFill>
                  <a:latin typeface="Bahnschrift" panose="020B0502040204020203" pitchFamily="34" charset="0"/>
                </a:rPr>
                <a:t>Step 4</a:t>
              </a:r>
              <a:r>
                <a:rPr lang="en-US" sz="3200" dirty="0">
                  <a:solidFill>
                    <a:schemeClr val="bg1"/>
                  </a:solidFill>
                  <a:latin typeface="Bahnschrift" panose="020B0502040204020203" pitchFamily="34" charset="0"/>
                </a:rPr>
                <a:t>:     </a:t>
              </a:r>
              <a:r>
                <a:rPr lang="en-US" sz="3200" dirty="0">
                  <a:latin typeface="Bahnschrift" panose="020B0502040204020203" pitchFamily="34" charset="0"/>
                </a:rPr>
                <a:t>Printable Report</a:t>
              </a:r>
              <a:endParaRPr lang="en-US" sz="2800" dirty="0">
                <a:latin typeface="Bahnschrift" panose="020B0502040204020203" pitchFamily="34" charset="0"/>
              </a:endParaRPr>
            </a:p>
          </p:txBody>
        </p:sp>
      </p:grpSp>
      <p:sp>
        <p:nvSpPr>
          <p:cNvPr id="21" name="TextBox 20"/>
          <p:cNvSpPr txBox="1"/>
          <p:nvPr/>
        </p:nvSpPr>
        <p:spPr>
          <a:xfrm>
            <a:off x="215414" y="1075668"/>
            <a:ext cx="9573370" cy="923330"/>
          </a:xfrm>
          <a:prstGeom prst="rect">
            <a:avLst/>
          </a:prstGeom>
          <a:noFill/>
        </p:spPr>
        <p:txBody>
          <a:bodyPr wrap="square" rtlCol="0">
            <a:spAutoFit/>
          </a:bodyPr>
          <a:lstStyle/>
          <a:p>
            <a:pPr algn="ctr"/>
            <a:r>
              <a:rPr lang="en-US" dirty="0"/>
              <a:t>When you select “View Report” a new window will open which will generate a report with the same marginal lands table presented previously as well as maps of the AOI, marginalities, and suitable areas for saturated bioenergy buffers.</a:t>
            </a:r>
          </a:p>
        </p:txBody>
      </p:sp>
      <p:grpSp>
        <p:nvGrpSpPr>
          <p:cNvPr id="27" name="Group 26"/>
          <p:cNvGrpSpPr/>
          <p:nvPr/>
        </p:nvGrpSpPr>
        <p:grpSpPr>
          <a:xfrm>
            <a:off x="215915" y="2072205"/>
            <a:ext cx="4819072" cy="5512322"/>
            <a:chOff x="5032922" y="-3038763"/>
            <a:chExt cx="4726843" cy="5775126"/>
          </a:xfrm>
        </p:grpSpPr>
        <p:sp>
          <p:nvSpPr>
            <p:cNvPr id="25" name="TextBox 24"/>
            <p:cNvSpPr txBox="1"/>
            <p:nvPr/>
          </p:nvSpPr>
          <p:spPr>
            <a:xfrm>
              <a:off x="5132165" y="638157"/>
              <a:ext cx="2404383" cy="2000250"/>
            </a:xfrm>
            <a:prstGeom prst="rect">
              <a:avLst/>
            </a:prstGeom>
            <a:noFill/>
            <a:ln w="28575">
              <a:solidFill>
                <a:schemeClr val="tx1"/>
              </a:solidFill>
            </a:ln>
          </p:spPr>
          <p:txBody>
            <a:bodyPr wrap="square" rtlCol="0">
              <a:spAutoFit/>
            </a:bodyPr>
            <a:lstStyle/>
            <a:p>
              <a:pPr algn="ctr"/>
              <a:r>
                <a:rPr lang="en-US" b="1" u="sng" dirty="0"/>
                <a:t>To print the report – </a:t>
              </a:r>
            </a:p>
            <a:p>
              <a:pPr marL="342900" indent="-342900">
                <a:buAutoNum type="arabicParenR"/>
              </a:pPr>
              <a:endParaRPr lang="en-US" sz="500" dirty="0"/>
            </a:p>
            <a:p>
              <a:pPr marL="342900" indent="-342900">
                <a:buAutoNum type="arabicParenR"/>
              </a:pPr>
              <a:r>
                <a:rPr lang="en-US" sz="1500" dirty="0"/>
                <a:t>Either right click anywhere on the screen to open up the window shown (right) and choose print</a:t>
              </a:r>
            </a:p>
            <a:p>
              <a:pPr marL="342900" indent="-342900">
                <a:buAutoNum type="arabicParenR"/>
              </a:pPr>
              <a:endParaRPr lang="en-US" sz="500" dirty="0"/>
            </a:p>
            <a:p>
              <a:pPr marL="342900" indent="-342900">
                <a:buAutoNum type="arabicParenR"/>
              </a:pPr>
              <a:r>
                <a:rPr lang="en-US" sz="1500" dirty="0"/>
                <a:t>Or press </a:t>
              </a:r>
              <a:r>
                <a:rPr lang="en-US" sz="1500" dirty="0" err="1"/>
                <a:t>Ctrl+P</a:t>
              </a:r>
              <a:endParaRPr lang="en-US" sz="1500" dirty="0"/>
            </a:p>
          </p:txBody>
        </p:sp>
        <p:sp>
          <p:nvSpPr>
            <p:cNvPr id="26" name="Rectangle 25"/>
            <p:cNvSpPr/>
            <p:nvPr/>
          </p:nvSpPr>
          <p:spPr>
            <a:xfrm>
              <a:off x="5032922" y="-3038763"/>
              <a:ext cx="4726843" cy="5775126"/>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759838" y="2413397"/>
            <a:ext cx="3029447" cy="338554"/>
          </a:xfrm>
          <a:prstGeom prst="rect">
            <a:avLst/>
          </a:prstGeom>
          <a:solidFill>
            <a:srgbClr val="EEF7E9"/>
          </a:solidFill>
          <a:ln>
            <a:solidFill>
              <a:schemeClr val="accent6">
                <a:lumMod val="50000"/>
              </a:schemeClr>
            </a:solidFill>
          </a:ln>
        </p:spPr>
        <p:txBody>
          <a:bodyPr wrap="square" rtlCol="0">
            <a:spAutoFit/>
          </a:bodyPr>
          <a:lstStyle/>
          <a:p>
            <a:r>
              <a:rPr lang="en-US" sz="1600" dirty="0"/>
              <a:t>SUPERBEEST version used is listed</a:t>
            </a:r>
          </a:p>
        </p:txBody>
      </p:sp>
      <p:cxnSp>
        <p:nvCxnSpPr>
          <p:cNvPr id="32" name="Straight Arrow Connector 31"/>
          <p:cNvCxnSpPr>
            <a:stCxn id="30" idx="1"/>
          </p:cNvCxnSpPr>
          <p:nvPr/>
        </p:nvCxnSpPr>
        <p:spPr>
          <a:xfrm flipH="1">
            <a:off x="6202017" y="2582674"/>
            <a:ext cx="557821" cy="6511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5"/>
          <a:srcRect l="560"/>
          <a:stretch/>
        </p:blipFill>
        <p:spPr>
          <a:xfrm>
            <a:off x="317150" y="2125923"/>
            <a:ext cx="4528352" cy="3456939"/>
          </a:xfrm>
          <a:prstGeom prst="rect">
            <a:avLst/>
          </a:prstGeom>
        </p:spPr>
      </p:pic>
      <p:sp>
        <p:nvSpPr>
          <p:cNvPr id="4" name="Rectangle 3"/>
          <p:cNvSpPr/>
          <p:nvPr/>
        </p:nvSpPr>
        <p:spPr>
          <a:xfrm>
            <a:off x="3411940" y="6465680"/>
            <a:ext cx="1178258" cy="80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912128" y="4376683"/>
            <a:ext cx="885561" cy="461665"/>
          </a:xfrm>
          <a:prstGeom prst="rect">
            <a:avLst/>
          </a:prstGeom>
          <a:solidFill>
            <a:srgbClr val="EEF7E9"/>
          </a:solidFill>
          <a:ln>
            <a:solidFill>
              <a:schemeClr val="accent6">
                <a:lumMod val="50000"/>
              </a:schemeClr>
            </a:solidFill>
          </a:ln>
        </p:spPr>
        <p:txBody>
          <a:bodyPr wrap="square" rtlCol="0">
            <a:spAutoFit/>
          </a:bodyPr>
          <a:lstStyle/>
          <a:p>
            <a:pPr algn="ctr"/>
            <a:r>
              <a:rPr lang="en-US" sz="1200" dirty="0"/>
              <a:t>Composite map</a:t>
            </a:r>
          </a:p>
        </p:txBody>
      </p:sp>
      <p:sp>
        <p:nvSpPr>
          <p:cNvPr id="22" name="TextBox 21"/>
          <p:cNvSpPr txBox="1"/>
          <p:nvPr/>
        </p:nvSpPr>
        <p:spPr>
          <a:xfrm>
            <a:off x="8484077" y="4707931"/>
            <a:ext cx="1336187" cy="1384995"/>
          </a:xfrm>
          <a:prstGeom prst="rect">
            <a:avLst/>
          </a:prstGeom>
          <a:solidFill>
            <a:srgbClr val="EEF7E9"/>
          </a:solidFill>
          <a:ln>
            <a:solidFill>
              <a:schemeClr val="accent6">
                <a:lumMod val="50000"/>
              </a:schemeClr>
            </a:solidFill>
          </a:ln>
        </p:spPr>
        <p:txBody>
          <a:bodyPr wrap="square" rtlCol="0">
            <a:spAutoFit/>
          </a:bodyPr>
          <a:lstStyle/>
          <a:p>
            <a:pPr algn="ctr"/>
            <a:r>
              <a:rPr lang="en-US" sz="1200" dirty="0"/>
              <a:t>Maps of individual marginalities and saturated bioenergy buffers and their corresponding acreage</a:t>
            </a:r>
          </a:p>
        </p:txBody>
      </p:sp>
      <p:cxnSp>
        <p:nvCxnSpPr>
          <p:cNvPr id="31" name="Straight Arrow Connector 30"/>
          <p:cNvCxnSpPr>
            <a:stCxn id="20" idx="1"/>
          </p:cNvCxnSpPr>
          <p:nvPr/>
        </p:nvCxnSpPr>
        <p:spPr>
          <a:xfrm flipH="1">
            <a:off x="6589662" y="4607516"/>
            <a:ext cx="322466" cy="15498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2" idx="1"/>
          </p:cNvCxnSpPr>
          <p:nvPr/>
        </p:nvCxnSpPr>
        <p:spPr>
          <a:xfrm flipH="1">
            <a:off x="7181850" y="5400429"/>
            <a:ext cx="1302227" cy="40010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6"/>
          <a:stretch>
            <a:fillRect/>
          </a:stretch>
        </p:blipFill>
        <p:spPr>
          <a:xfrm>
            <a:off x="215414" y="164039"/>
            <a:ext cx="955861" cy="747186"/>
          </a:xfrm>
          <a:prstGeom prst="rect">
            <a:avLst/>
          </a:prstGeom>
        </p:spPr>
      </p:pic>
    </p:spTree>
    <p:extLst>
      <p:ext uri="{BB962C8B-B14F-4D97-AF65-F5344CB8AC3E}">
        <p14:creationId xmlns:p14="http://schemas.microsoft.com/office/powerpoint/2010/main" val="125260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5140" y="115864"/>
            <a:ext cx="9793919" cy="1108638"/>
            <a:chOff x="136890" y="106044"/>
            <a:chExt cx="9793919" cy="612088"/>
          </a:xfrm>
        </p:grpSpPr>
        <p:sp>
          <p:nvSpPr>
            <p:cNvPr id="4" name="Rectangle 3"/>
            <p:cNvSpPr/>
            <p:nvPr/>
          </p:nvSpPr>
          <p:spPr>
            <a:xfrm>
              <a:off x="136890" y="107924"/>
              <a:ext cx="9793919" cy="61020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hnschrift" panose="020B0502040204020203" pitchFamily="34" charset="0"/>
              </a:endParaRPr>
            </a:p>
          </p:txBody>
        </p:sp>
        <p:sp>
          <p:nvSpPr>
            <p:cNvPr id="5" name="TextBox 4"/>
            <p:cNvSpPr txBox="1"/>
            <p:nvPr/>
          </p:nvSpPr>
          <p:spPr>
            <a:xfrm>
              <a:off x="3123818" y="106044"/>
              <a:ext cx="3499563" cy="560756"/>
            </a:xfrm>
            <a:prstGeom prst="rect">
              <a:avLst/>
            </a:prstGeom>
            <a:noFill/>
          </p:spPr>
          <p:txBody>
            <a:bodyPr wrap="square" rtlCol="0">
              <a:spAutoFit/>
            </a:bodyPr>
            <a:lstStyle/>
            <a:p>
              <a:pPr algn="ctr"/>
              <a:r>
                <a:rPr lang="en-US" sz="6000" dirty="0">
                  <a:latin typeface="Bahnschrift" panose="020B0502040204020203" pitchFamily="34" charset="0"/>
                </a:rPr>
                <a:t>Feedback</a:t>
              </a:r>
              <a:endParaRPr lang="en-US" sz="4800" dirty="0">
                <a:latin typeface="Bahnschrift" panose="020B0502040204020203" pitchFamily="34" charset="0"/>
              </a:endParaRPr>
            </a:p>
          </p:txBody>
        </p:sp>
      </p:grpSp>
      <p:sp>
        <p:nvSpPr>
          <p:cNvPr id="14" name="TextBox 13"/>
          <p:cNvSpPr txBox="1"/>
          <p:nvPr/>
        </p:nvSpPr>
        <p:spPr>
          <a:xfrm>
            <a:off x="285188" y="3279902"/>
            <a:ext cx="3563244" cy="4247317"/>
          </a:xfrm>
          <a:prstGeom prst="rect">
            <a:avLst/>
          </a:prstGeom>
          <a:noFill/>
        </p:spPr>
        <p:txBody>
          <a:bodyPr wrap="square" rtlCol="0">
            <a:spAutoFit/>
          </a:bodyPr>
          <a:lstStyle/>
          <a:p>
            <a:pPr algn="ctr"/>
            <a:r>
              <a:rPr lang="en-US" b="1" dirty="0"/>
              <a:t>Thank you </a:t>
            </a:r>
            <a:r>
              <a:rPr lang="en-US" dirty="0"/>
              <a:t>for taking the time to use SUPERBEEST!</a:t>
            </a:r>
          </a:p>
          <a:p>
            <a:pPr algn="ctr"/>
            <a:endParaRPr lang="en-US" dirty="0"/>
          </a:p>
          <a:p>
            <a:pPr algn="ctr"/>
            <a:endParaRPr lang="en-US" dirty="0"/>
          </a:p>
          <a:p>
            <a:pPr algn="ctr"/>
            <a:r>
              <a:rPr lang="en-US" dirty="0"/>
              <a:t>We are always continuing to update this tool’s capabilities and refine the user’s experience. </a:t>
            </a:r>
          </a:p>
          <a:p>
            <a:pPr algn="ctr"/>
            <a:endParaRPr lang="en-US" dirty="0"/>
          </a:p>
          <a:p>
            <a:pPr algn="ctr"/>
            <a:r>
              <a:rPr lang="en-US" dirty="0"/>
              <a:t>If there are any changes or suggestions that you’d like to see to improve the tool’s value to you or improve its ease of use, please use the link at the top of the analysis report page to provide feedback.</a:t>
            </a:r>
          </a:p>
          <a:p>
            <a:pPr algn="ctr"/>
            <a:endParaRPr lang="en-US" dirty="0"/>
          </a:p>
        </p:txBody>
      </p:sp>
      <p:grpSp>
        <p:nvGrpSpPr>
          <p:cNvPr id="25" name="Group 24"/>
          <p:cNvGrpSpPr/>
          <p:nvPr/>
        </p:nvGrpSpPr>
        <p:grpSpPr>
          <a:xfrm>
            <a:off x="455359" y="1389001"/>
            <a:ext cx="9264013" cy="1130535"/>
            <a:chOff x="301091" y="931955"/>
            <a:chExt cx="9264013" cy="1130535"/>
          </a:xfrm>
        </p:grpSpPr>
        <p:pic>
          <p:nvPicPr>
            <p:cNvPr id="8" name="Picture 7"/>
            <p:cNvPicPr>
              <a:picLocks noChangeAspect="1"/>
            </p:cNvPicPr>
            <p:nvPr/>
          </p:nvPicPr>
          <p:blipFill>
            <a:blip r:embed="rId3"/>
            <a:stretch>
              <a:fillRect/>
            </a:stretch>
          </p:blipFill>
          <p:spPr>
            <a:xfrm>
              <a:off x="301091" y="1004751"/>
              <a:ext cx="6220036" cy="1057739"/>
            </a:xfrm>
            <a:prstGeom prst="rect">
              <a:avLst/>
            </a:prstGeom>
          </p:spPr>
        </p:pic>
        <p:cxnSp>
          <p:nvCxnSpPr>
            <p:cNvPr id="12" name="Straight Arrow Connector 11"/>
            <p:cNvCxnSpPr/>
            <p:nvPr/>
          </p:nvCxnSpPr>
          <p:spPr>
            <a:xfrm flipH="1">
              <a:off x="6572811" y="1216550"/>
              <a:ext cx="6231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95930" y="931955"/>
              <a:ext cx="2369174" cy="923330"/>
            </a:xfrm>
            <a:prstGeom prst="rect">
              <a:avLst/>
            </a:prstGeom>
            <a:noFill/>
          </p:spPr>
          <p:txBody>
            <a:bodyPr wrap="square" rtlCol="0">
              <a:spAutoFit/>
            </a:bodyPr>
            <a:lstStyle/>
            <a:p>
              <a:pPr algn="ctr"/>
              <a:r>
                <a:rPr lang="en-US" dirty="0"/>
                <a:t>We’d love to hear about your experience using the tool</a:t>
              </a:r>
            </a:p>
          </p:txBody>
        </p:sp>
        <p:sp>
          <p:nvSpPr>
            <p:cNvPr id="22" name="Oval 21"/>
            <p:cNvSpPr/>
            <p:nvPr/>
          </p:nvSpPr>
          <p:spPr>
            <a:xfrm>
              <a:off x="5072932" y="1004751"/>
              <a:ext cx="1499879" cy="52886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4"/>
          <a:stretch>
            <a:fillRect/>
          </a:stretch>
        </p:blipFill>
        <p:spPr>
          <a:xfrm>
            <a:off x="4031729" y="3550247"/>
            <a:ext cx="5689379" cy="3311728"/>
          </a:xfrm>
          <a:prstGeom prst="rect">
            <a:avLst/>
          </a:prstGeom>
        </p:spPr>
      </p:pic>
      <p:cxnSp>
        <p:nvCxnSpPr>
          <p:cNvPr id="26" name="Straight Arrow Connector 25"/>
          <p:cNvCxnSpPr/>
          <p:nvPr/>
        </p:nvCxnSpPr>
        <p:spPr>
          <a:xfrm>
            <a:off x="376699" y="2889704"/>
            <a:ext cx="9344409" cy="0"/>
          </a:xfrm>
          <a:prstGeom prst="straightConnector1">
            <a:avLst/>
          </a:prstGeom>
          <a:ln w="38100">
            <a:solidFill>
              <a:schemeClr val="accent6">
                <a:lumMod val="50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147023" y="167435"/>
            <a:ext cx="1286542" cy="1005676"/>
          </a:xfrm>
          <a:prstGeom prst="rect">
            <a:avLst/>
          </a:prstGeom>
        </p:spPr>
      </p:pic>
    </p:spTree>
    <p:extLst>
      <p:ext uri="{BB962C8B-B14F-4D97-AF65-F5344CB8AC3E}">
        <p14:creationId xmlns:p14="http://schemas.microsoft.com/office/powerpoint/2010/main" val="5860110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2433</TotalTime>
  <Words>2331</Words>
  <Application>Microsoft Office PowerPoint</Application>
  <PresentationFormat>Custom</PresentationFormat>
  <Paragraphs>278</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Bahnschrift</vt:lpstr>
      <vt:lpstr>Calibri</vt:lpstr>
      <vt:lpstr>Calibri Light</vt:lpstr>
      <vt:lpstr>Mistral</vt:lpstr>
      <vt:lpstr>MV Boli</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Zumpf, Colleen R</dc:creator>
  <cp:lastModifiedBy>Quinn, John</cp:lastModifiedBy>
  <cp:revision>240</cp:revision>
  <cp:lastPrinted>2023-10-26T21:28:32Z</cp:lastPrinted>
  <dcterms:created xsi:type="dcterms:W3CDTF">2023-04-28T20:13:10Z</dcterms:created>
  <dcterms:modified xsi:type="dcterms:W3CDTF">2024-08-01T21:33:08Z</dcterms:modified>
</cp:coreProperties>
</file>